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6" r:id="rId1"/>
  </p:sldMasterIdLst>
  <p:sldIdLst>
    <p:sldId id="281" r:id="rId2"/>
    <p:sldId id="256" r:id="rId3"/>
    <p:sldId id="257" r:id="rId4"/>
    <p:sldId id="258" r:id="rId5"/>
    <p:sldId id="259" r:id="rId6"/>
    <p:sldId id="277" r:id="rId7"/>
    <p:sldId id="260" r:id="rId8"/>
    <p:sldId id="278" r:id="rId9"/>
    <p:sldId id="261" r:id="rId10"/>
    <p:sldId id="262" r:id="rId11"/>
    <p:sldId id="263" r:id="rId12"/>
    <p:sldId id="264" r:id="rId13"/>
    <p:sldId id="265" r:id="rId14"/>
    <p:sldId id="266" r:id="rId15"/>
    <p:sldId id="267" r:id="rId16"/>
    <p:sldId id="268" r:id="rId17"/>
    <p:sldId id="273" r:id="rId18"/>
    <p:sldId id="269" r:id="rId19"/>
    <p:sldId id="270" r:id="rId20"/>
    <p:sldId id="271" r:id="rId21"/>
    <p:sldId id="275" r:id="rId22"/>
    <p:sldId id="272" r:id="rId23"/>
    <p:sldId id="276" r:id="rId24"/>
    <p:sldId id="279" r:id="rId25"/>
    <p:sldId id="282" r:id="rId26"/>
  </p:sldIdLst>
  <p:sldSz cx="12192000" cy="6858000"/>
  <p:notesSz cx="6858000" cy="9144000"/>
  <p:embeddedFontLst>
    <p:embeddedFont>
      <p:font typeface="Rockwell" panose="02060603020205020403" pitchFamily="18" charset="0"/>
      <p:regular r:id="rId27"/>
      <p:bold r:id="rId28"/>
      <p:italic r:id="rId29"/>
      <p:boldItalic r:id="rId30"/>
    </p:embeddedFont>
    <p:embeddedFont>
      <p:font typeface="Rockwell Condensed" panose="02060603050405020104" pitchFamily="18" charset="0"/>
      <p:regular r:id="rId31"/>
      <p:bold r:id="rId32"/>
    </p:embeddedFont>
    <p:embeddedFont>
      <p:font typeface="Arial Black" panose="020B0A04020102020204" pitchFamily="34" charset="0"/>
      <p:bold r:id="rId33"/>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BC28B89-1636-4A4D-AA75-BCB908A98240}" type="slidenum">
              <a:rPr lang="tr-TR" smtClean="0"/>
              <a:pPr/>
              <a:t>‹#›</a:t>
            </a:fld>
            <a:endParaRPr lang="tr-TR"/>
          </a:p>
        </p:txBody>
      </p:sp>
    </p:spTree>
    <p:extLst>
      <p:ext uri="{BB962C8B-B14F-4D97-AF65-F5344CB8AC3E}">
        <p14:creationId xmlns:p14="http://schemas.microsoft.com/office/powerpoint/2010/main" val="99482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130006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29799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349128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p>
            <a:fld id="{3D80898E-2CF3-43B0-923F-573CD1EB932F}" type="datetimeFigureOut">
              <a:rPr lang="tr-TR" smtClean="0"/>
              <a:pPr/>
              <a:t>22.12.2015</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BC28B89-1636-4A4D-AA75-BCB908A98240}" type="slidenum">
              <a:rPr lang="tr-TR" smtClean="0"/>
              <a:pPr/>
              <a:t>‹#›</a:t>
            </a:fld>
            <a:endParaRPr lang="tr-TR"/>
          </a:p>
        </p:txBody>
      </p:sp>
    </p:spTree>
    <p:extLst>
      <p:ext uri="{BB962C8B-B14F-4D97-AF65-F5344CB8AC3E}">
        <p14:creationId xmlns:p14="http://schemas.microsoft.com/office/powerpoint/2010/main" val="342932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212787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426315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55361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300358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D80898E-2CF3-43B0-923F-573CD1EB932F}" type="datetimeFigureOut">
              <a:rPr lang="tr-TR" smtClean="0"/>
              <a:pPr/>
              <a:t>22.12.2015</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174292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D80898E-2CF3-43B0-923F-573CD1EB932F}" type="datetimeFigureOut">
              <a:rPr lang="tr-TR" smtClean="0"/>
              <a:pPr/>
              <a:t>22.12.2015</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BC28B89-1636-4A4D-AA75-BCB908A98240}" type="slidenum">
              <a:rPr lang="tr-TR" smtClean="0"/>
              <a:pPr/>
              <a:t>‹#›</a:t>
            </a:fld>
            <a:endParaRPr lang="tr-TR"/>
          </a:p>
        </p:txBody>
      </p:sp>
    </p:spTree>
    <p:extLst>
      <p:ext uri="{BB962C8B-B14F-4D97-AF65-F5344CB8AC3E}">
        <p14:creationId xmlns:p14="http://schemas.microsoft.com/office/powerpoint/2010/main" val="351724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D80898E-2CF3-43B0-923F-573CD1EB932F}" type="datetimeFigureOut">
              <a:rPr lang="tr-TR" smtClean="0"/>
              <a:pPr/>
              <a:t>22.12.2015</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BC28B89-1636-4A4D-AA75-BCB908A98240}" type="slidenum">
              <a:rPr lang="tr-TR" smtClean="0"/>
              <a:pPr/>
              <a:t>‹#›</a:t>
            </a:fld>
            <a:endParaRPr lang="tr-TR"/>
          </a:p>
        </p:txBody>
      </p:sp>
    </p:spTree>
    <p:extLst>
      <p:ext uri="{BB962C8B-B14F-4D97-AF65-F5344CB8AC3E}">
        <p14:creationId xmlns:p14="http://schemas.microsoft.com/office/powerpoint/2010/main" val="31267848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2258"/>
            <a:ext cx="12192000" cy="6740307"/>
          </a:xfrm>
          <a:prstGeom prst="rect">
            <a:avLst/>
          </a:prstGeom>
          <a:noFill/>
        </p:spPr>
        <p:txBody>
          <a:bodyPr wrap="square" lIns="91440" tIns="45720" rIns="91440" bIns="45720">
            <a:spAutoFit/>
          </a:bodyPr>
          <a:lstStyle/>
          <a:p>
            <a:pPr algn="ctr"/>
            <a:r>
              <a:rPr lang="tr-TR" sz="5400" b="1" cap="none" spc="0" dirty="0" smtClean="0">
                <a:ln w="22225">
                  <a:solidFill>
                    <a:schemeClr val="accent2"/>
                  </a:solidFill>
                  <a:prstDash val="solid"/>
                </a:ln>
                <a:solidFill>
                  <a:srgbClr val="0070C0"/>
                </a:solidFill>
                <a:effectLst/>
              </a:rPr>
              <a:t>BAĞCILAR </a:t>
            </a:r>
          </a:p>
          <a:p>
            <a:pPr algn="ctr"/>
            <a:r>
              <a:rPr lang="tr-TR" sz="5400" b="1" dirty="0" smtClean="0">
                <a:ln w="22225">
                  <a:solidFill>
                    <a:schemeClr val="accent2"/>
                  </a:solidFill>
                  <a:prstDash val="solid"/>
                </a:ln>
                <a:solidFill>
                  <a:srgbClr val="0070C0"/>
                </a:solidFill>
              </a:rPr>
              <a:t>AKŞEMSETTİN ANADOLU LİSESİ</a:t>
            </a:r>
          </a:p>
          <a:p>
            <a:pPr algn="ctr"/>
            <a:endParaRPr lang="tr-TR" sz="5400" b="1" cap="none" spc="0" dirty="0" smtClean="0">
              <a:ln w="22225">
                <a:solidFill>
                  <a:schemeClr val="accent2"/>
                </a:solidFill>
                <a:prstDash val="solid"/>
              </a:ln>
              <a:solidFill>
                <a:srgbClr val="0070C0"/>
              </a:solidFill>
              <a:effectLst/>
            </a:endParaRPr>
          </a:p>
          <a:p>
            <a:pPr algn="ctr"/>
            <a:endParaRPr lang="tr-TR" sz="5400" b="1" cap="none" spc="0" dirty="0" smtClean="0">
              <a:ln w="22225">
                <a:solidFill>
                  <a:schemeClr val="accent2"/>
                </a:solidFill>
                <a:prstDash val="solid"/>
              </a:ln>
              <a:solidFill>
                <a:srgbClr val="0070C0"/>
              </a:solidFill>
              <a:effectLst/>
            </a:endParaRPr>
          </a:p>
          <a:p>
            <a:r>
              <a:rPr lang="tr-TR" sz="5400" b="1" dirty="0" smtClean="0">
                <a:ln w="22225">
                  <a:solidFill>
                    <a:schemeClr val="accent2"/>
                  </a:solidFill>
                  <a:prstDash val="solid"/>
                </a:ln>
                <a:solidFill>
                  <a:srgbClr val="FF0000"/>
                </a:solidFill>
              </a:rPr>
              <a:t>SUNUM</a:t>
            </a:r>
            <a:r>
              <a:rPr lang="tr-TR" sz="5400" b="1" dirty="0" smtClean="0">
                <a:ln w="22225">
                  <a:solidFill>
                    <a:schemeClr val="accent2"/>
                  </a:solidFill>
                  <a:prstDash val="solid"/>
                </a:ln>
                <a:solidFill>
                  <a:srgbClr val="0070C0"/>
                </a:solidFill>
              </a:rPr>
              <a:t> </a:t>
            </a:r>
          </a:p>
          <a:p>
            <a:r>
              <a:rPr lang="tr-TR" sz="5400" b="1" dirty="0" smtClean="0">
                <a:ln w="22225">
                  <a:solidFill>
                    <a:schemeClr val="accent2"/>
                  </a:solidFill>
                  <a:prstDash val="solid"/>
                </a:ln>
                <a:solidFill>
                  <a:srgbClr val="0070C0"/>
                </a:solidFill>
              </a:rPr>
              <a:t>SERHAT DEMİRTAŞ</a:t>
            </a:r>
          </a:p>
          <a:p>
            <a:r>
              <a:rPr lang="tr-TR" sz="5400" b="1" cap="none" spc="0" dirty="0" smtClean="0">
                <a:ln w="22225">
                  <a:solidFill>
                    <a:schemeClr val="accent2"/>
                  </a:solidFill>
                  <a:prstDash val="solid"/>
                </a:ln>
                <a:solidFill>
                  <a:srgbClr val="0070C0"/>
                </a:solidFill>
                <a:effectLst/>
              </a:rPr>
              <a:t>BUSENUR </a:t>
            </a:r>
            <a:r>
              <a:rPr lang="tr-TR" sz="5400" b="1" cap="none" spc="0" dirty="0" smtClean="0">
                <a:ln w="22225">
                  <a:solidFill>
                    <a:schemeClr val="accent2"/>
                  </a:solidFill>
                  <a:prstDash val="solid"/>
                </a:ln>
                <a:solidFill>
                  <a:srgbClr val="0070C0"/>
                </a:solidFill>
                <a:effectLst/>
              </a:rPr>
              <a:t>TOPUZ</a:t>
            </a:r>
          </a:p>
          <a:p>
            <a:r>
              <a:rPr lang="tr-TR" sz="5400" b="1" dirty="0" smtClean="0">
                <a:ln w="22225">
                  <a:solidFill>
                    <a:schemeClr val="accent2"/>
                  </a:solidFill>
                  <a:prstDash val="solid"/>
                </a:ln>
                <a:solidFill>
                  <a:srgbClr val="0070C0"/>
                </a:solidFill>
              </a:rPr>
              <a:t>DİLARA ÇALIŞAN</a:t>
            </a:r>
            <a:endParaRPr lang="tr-TR" sz="5400" b="1" cap="none" spc="0" dirty="0">
              <a:ln w="22225">
                <a:solidFill>
                  <a:schemeClr val="accent2"/>
                </a:solidFill>
                <a:prstDash val="solid"/>
              </a:ln>
              <a:solidFill>
                <a:srgbClr val="0070C0"/>
              </a:solidFill>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0470" y="1864427"/>
            <a:ext cx="4994859" cy="4993574"/>
          </a:xfrm>
          <a:prstGeom prst="rect">
            <a:avLst/>
          </a:prstGeom>
        </p:spPr>
      </p:pic>
    </p:spTree>
    <p:extLst>
      <p:ext uri="{BB962C8B-B14F-4D97-AF65-F5344CB8AC3E}">
        <p14:creationId xmlns:p14="http://schemas.microsoft.com/office/powerpoint/2010/main" val="211282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4">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p:cTn id="2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4">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4">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p:cTn id="3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ŞİDDETİN NEDENİ ÇOCUKLUK DÖNEMİNE DAYANIYOR</a:t>
            </a:r>
            <a:endParaRPr lang="tr-TR" dirty="0"/>
          </a:p>
        </p:txBody>
      </p:sp>
      <p:sp>
        <p:nvSpPr>
          <p:cNvPr id="3" name="İçerik Yer Tutucusu 2"/>
          <p:cNvSpPr>
            <a:spLocks noGrp="1"/>
          </p:cNvSpPr>
          <p:nvPr>
            <p:ph idx="1"/>
          </p:nvPr>
        </p:nvSpPr>
        <p:spPr/>
        <p:txBody>
          <a:bodyPr/>
          <a:lstStyle/>
          <a:p>
            <a:pPr marL="0" indent="0">
              <a:buNone/>
            </a:pPr>
            <a:r>
              <a:rPr lang="tr-TR" dirty="0" smtClean="0"/>
              <a:t>Dünya </a:t>
            </a:r>
            <a:r>
              <a:rPr lang="tr-TR" dirty="0"/>
              <a:t>Sağlık Örgütü’nün “Şiddet ve Sağlık Raporu’na göre şiddetin altında yatan etmenler kişisel, yakın çevre ile olan ilişkiler, toplum ve sosyal yapıya ilişkin olarak tanımlanmaktadır. Şiddet davranışlarına neden olan kişisel etmenler biyolojik, psikolojik ve davranışsal özelliklerdir. Biyolojik faktörler içinde yaş, cinsiyet, genetik yapı, doğum travmaları nedeniyle olan nörolojik hasarlar sayılabilir</a:t>
            </a:r>
            <a:r>
              <a:rPr lang="tr-TR" dirty="0" smtClean="0"/>
              <a:t>.</a:t>
            </a:r>
          </a:p>
          <a:p>
            <a:endParaRPr lang="tr-TR" dirty="0"/>
          </a:p>
        </p:txBody>
      </p:sp>
      <p:pic>
        <p:nvPicPr>
          <p:cNvPr id="4" name="Resim 3"/>
          <p:cNvPicPr>
            <a:picLocks noChangeAspect="1"/>
          </p:cNvPicPr>
          <p:nvPr/>
        </p:nvPicPr>
        <p:blipFill>
          <a:blip r:embed="rId2" cstate="print"/>
          <a:stretch>
            <a:fillRect/>
          </a:stretch>
        </p:blipFill>
        <p:spPr>
          <a:xfrm>
            <a:off x="4670298" y="3928382"/>
            <a:ext cx="2857500" cy="2571750"/>
          </a:xfrm>
          <a:prstGeom prst="rect">
            <a:avLst/>
          </a:prstGeom>
        </p:spPr>
      </p:pic>
    </p:spTree>
    <p:extLst>
      <p:ext uri="{BB962C8B-B14F-4D97-AF65-F5344CB8AC3E}">
        <p14:creationId xmlns:p14="http://schemas.microsoft.com/office/powerpoint/2010/main" val="436013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287383"/>
            <a:ext cx="10058400" cy="5884817"/>
          </a:xfrm>
        </p:spPr>
        <p:txBody>
          <a:bodyPr/>
          <a:lstStyle/>
          <a:p>
            <a:r>
              <a:rPr lang="tr-TR" dirty="0"/>
              <a:t>Psikolojik ve davranışsal özellikler olarak ise </a:t>
            </a:r>
            <a:r>
              <a:rPr lang="tr-TR" dirty="0" err="1"/>
              <a:t>hiperaktivite</a:t>
            </a:r>
            <a:r>
              <a:rPr lang="tr-TR" dirty="0"/>
              <a:t>, davranışların kontrol edilememesi, dikkat sorunları sayılmaktadır. Kişinin ailesi ve arkadaşları ile birlikte olduğu ortam ve ilişkileri olumsuz ise şiddet davranışları daha fazla ortaya çıkmaktadır.</a:t>
            </a:r>
          </a:p>
        </p:txBody>
      </p:sp>
      <p:pic>
        <p:nvPicPr>
          <p:cNvPr id="4" name="Resim 3"/>
          <p:cNvPicPr>
            <a:picLocks noChangeAspect="1"/>
          </p:cNvPicPr>
          <p:nvPr/>
        </p:nvPicPr>
        <p:blipFill>
          <a:blip r:embed="rId2" cstate="print"/>
          <a:stretch>
            <a:fillRect/>
          </a:stretch>
        </p:blipFill>
        <p:spPr>
          <a:xfrm>
            <a:off x="1349830" y="1470251"/>
            <a:ext cx="8855528" cy="5165725"/>
          </a:xfrm>
          <a:prstGeom prst="rect">
            <a:avLst/>
          </a:prstGeom>
        </p:spPr>
      </p:pic>
    </p:spTree>
    <p:extLst>
      <p:ext uri="{BB962C8B-B14F-4D97-AF65-F5344CB8AC3E}">
        <p14:creationId xmlns:p14="http://schemas.microsoft.com/office/powerpoint/2010/main" val="1005476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539931"/>
            <a:ext cx="10058400" cy="5632269"/>
          </a:xfrm>
        </p:spPr>
        <p:txBody>
          <a:bodyPr/>
          <a:lstStyle/>
          <a:p>
            <a:r>
              <a:rPr lang="tr-TR" dirty="0"/>
              <a:t>Çocukluğunda şiddet ortamında bulunan erişkinlerin de daha fazla şiddet uyguladıkları bilinmektedir. Bu, gençler arasında </a:t>
            </a:r>
            <a:r>
              <a:rPr lang="tr-TR" dirty="0" smtClean="0"/>
              <a:t>şiddetin </a:t>
            </a:r>
            <a:r>
              <a:rPr lang="tr-TR" dirty="0"/>
              <a:t>görülmesi açısından önemli bir bulgudur. Liselerde yapılan çalışmalarda gençler, ailelerindeki bireylerden şiddet gördüklerini ve kendilerinin de aile bireylerine şiddet uyguladıklarını belirtmektedirler.</a:t>
            </a:r>
          </a:p>
        </p:txBody>
      </p:sp>
      <p:pic>
        <p:nvPicPr>
          <p:cNvPr id="4" name="Resim 3"/>
          <p:cNvPicPr>
            <a:picLocks noChangeAspect="1"/>
          </p:cNvPicPr>
          <p:nvPr/>
        </p:nvPicPr>
        <p:blipFill>
          <a:blip r:embed="rId2" cstate="print"/>
          <a:stretch>
            <a:fillRect/>
          </a:stretch>
        </p:blipFill>
        <p:spPr>
          <a:xfrm>
            <a:off x="1730174" y="2120536"/>
            <a:ext cx="8316251" cy="3513909"/>
          </a:xfrm>
          <a:prstGeom prst="rect">
            <a:avLst/>
          </a:prstGeom>
        </p:spPr>
      </p:pic>
    </p:spTree>
    <p:extLst>
      <p:ext uri="{BB962C8B-B14F-4D97-AF65-F5344CB8AC3E}">
        <p14:creationId xmlns:p14="http://schemas.microsoft.com/office/powerpoint/2010/main" val="1176186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444137"/>
            <a:ext cx="4303341" cy="5728063"/>
          </a:xfrm>
        </p:spPr>
        <p:txBody>
          <a:bodyPr/>
          <a:lstStyle/>
          <a:p>
            <a:endParaRPr lang="tr-TR" dirty="0" smtClean="0"/>
          </a:p>
          <a:p>
            <a:endParaRPr lang="tr-TR" dirty="0"/>
          </a:p>
          <a:p>
            <a:r>
              <a:rPr lang="tr-TR" dirty="0" smtClean="0"/>
              <a:t>Hatta </a:t>
            </a:r>
            <a:r>
              <a:rPr lang="tr-TR" dirty="0"/>
              <a:t>üniversite gençleri arasında yapılan çalışmalarda, gençler ailelerinden fiziksel, </a:t>
            </a:r>
            <a:r>
              <a:rPr lang="tr-TR" dirty="0" err="1"/>
              <a:t>psikososyal</a:t>
            </a:r>
            <a:r>
              <a:rPr lang="tr-TR" dirty="0"/>
              <a:t> ve cinsel şiddet gördüklerine ilişkin yanıtlar vermektedirler. Şiddet gören genç bir nesil şiddet davranışlarını benimseyerek uygulamaktadır. Ailenin sosyoekonomik yapısı ve kültürel örüntüsü de şiddet davranışlarının görülme sıklığını etkilemektedir.</a:t>
            </a:r>
          </a:p>
        </p:txBody>
      </p:sp>
      <p:pic>
        <p:nvPicPr>
          <p:cNvPr id="4" name="Resim 3"/>
          <p:cNvPicPr>
            <a:picLocks noChangeAspect="1"/>
          </p:cNvPicPr>
          <p:nvPr/>
        </p:nvPicPr>
        <p:blipFill>
          <a:blip r:embed="rId2" cstate="print"/>
          <a:stretch>
            <a:fillRect/>
          </a:stretch>
        </p:blipFill>
        <p:spPr>
          <a:xfrm>
            <a:off x="5882368" y="1340810"/>
            <a:ext cx="5125266" cy="3934716"/>
          </a:xfrm>
          <a:prstGeom prst="rect">
            <a:avLst/>
          </a:prstGeom>
        </p:spPr>
      </p:pic>
    </p:spTree>
    <p:extLst>
      <p:ext uri="{BB962C8B-B14F-4D97-AF65-F5344CB8AC3E}">
        <p14:creationId xmlns:p14="http://schemas.microsoft.com/office/powerpoint/2010/main" val="1172372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452846"/>
            <a:ext cx="10058400" cy="5719354"/>
          </a:xfrm>
        </p:spPr>
        <p:txBody>
          <a:bodyPr/>
          <a:lstStyle/>
          <a:p>
            <a:r>
              <a:rPr lang="tr-TR" dirty="0"/>
              <a:t>Aile ortamında alkol ve madde kullanımı, stres ve sosyal yalnızlık gibi faktörlerin olması da şiddetin görülmesini artırmaktadır. Ailenin bulunduğu </a:t>
            </a:r>
            <a:r>
              <a:rPr lang="tr-TR" dirty="0" err="1"/>
              <a:t>psikososyal</a:t>
            </a:r>
            <a:r>
              <a:rPr lang="tr-TR" dirty="0"/>
              <a:t> yapı, ailede sorunu olan bir birey olması, aile içi şiddetin yaşanmasına neden olmaktadır.</a:t>
            </a:r>
          </a:p>
        </p:txBody>
      </p:sp>
      <p:pic>
        <p:nvPicPr>
          <p:cNvPr id="4" name="Resim 3"/>
          <p:cNvPicPr>
            <a:picLocks noChangeAspect="1"/>
          </p:cNvPicPr>
          <p:nvPr/>
        </p:nvPicPr>
        <p:blipFill>
          <a:blip r:embed="rId2" cstate="print"/>
          <a:stretch>
            <a:fillRect/>
          </a:stretch>
        </p:blipFill>
        <p:spPr>
          <a:xfrm>
            <a:off x="2190750" y="1619794"/>
            <a:ext cx="7810500" cy="4404768"/>
          </a:xfrm>
          <a:prstGeom prst="rect">
            <a:avLst/>
          </a:prstGeom>
        </p:spPr>
      </p:pic>
    </p:spTree>
    <p:extLst>
      <p:ext uri="{BB962C8B-B14F-4D97-AF65-F5344CB8AC3E}">
        <p14:creationId xmlns:p14="http://schemas.microsoft.com/office/powerpoint/2010/main" val="395008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ŞİDDETTİN NEDENLERİ</a:t>
            </a:r>
            <a:endParaRPr lang="tr-TR" dirty="0"/>
          </a:p>
        </p:txBody>
      </p:sp>
      <p:sp>
        <p:nvSpPr>
          <p:cNvPr id="3" name="İçerik Yer Tutucusu 2"/>
          <p:cNvSpPr>
            <a:spLocks noGrp="1"/>
          </p:cNvSpPr>
          <p:nvPr>
            <p:ph idx="1"/>
          </p:nvPr>
        </p:nvSpPr>
        <p:spPr>
          <a:xfrm>
            <a:off x="1069848" y="2121408"/>
            <a:ext cx="5931843" cy="4050792"/>
          </a:xfrm>
        </p:spPr>
        <p:txBody>
          <a:bodyPr>
            <a:normAutofit lnSpcReduction="10000"/>
          </a:bodyPr>
          <a:lstStyle/>
          <a:p>
            <a:r>
              <a:rPr lang="tr-TR" dirty="0"/>
              <a:t>Toplumun silaha bakış açısı şiddet olaylarını etkilemektedir. Dünyada şiddet ölümlerinde önemli bir risk faktörü “ateşli silah” sahibi olmadır. Dünyada ateşli ve küçük silahlarla olan ölüm sayısı yılda 2,3 milyondur. Dünyada küçük silahlarla olan ölümleri %68’i cinayet, %26’sı intihar ve %2’si kaza şeklindedir.</a:t>
            </a:r>
          </a:p>
          <a:p>
            <a:r>
              <a:rPr lang="tr-TR" dirty="0"/>
              <a:t>Ülkelerin gelişmişlik düzeyi silahla olan ölümleri etkilemektedir. Ateşli silah ölümleri orta gelirli ülkelerde </a:t>
            </a:r>
            <a:r>
              <a:rPr lang="tr-TR" dirty="0" err="1"/>
              <a:t>yüzbinde</a:t>
            </a:r>
            <a:r>
              <a:rPr lang="tr-TR" dirty="0"/>
              <a:t> 42,2 iken yüksek gelirli ülkelerde </a:t>
            </a:r>
            <a:r>
              <a:rPr lang="tr-TR" dirty="0" err="1"/>
              <a:t>yüzbinde</a:t>
            </a:r>
            <a:r>
              <a:rPr lang="tr-TR" dirty="0"/>
              <a:t> 17,3’dür. Gençlik döneminde şiddet </a:t>
            </a:r>
            <a:r>
              <a:rPr lang="tr-TR" dirty="0" smtClean="0"/>
              <a:t>nedeniyle </a:t>
            </a:r>
            <a:r>
              <a:rPr lang="tr-TR" dirty="0"/>
              <a:t>yaralanmaların ateşli silah, </a:t>
            </a:r>
            <a:r>
              <a:rPr lang="tr-TR" dirty="0" smtClean="0"/>
              <a:t>tekme, yumruk, bıçak </a:t>
            </a:r>
            <a:r>
              <a:rPr lang="tr-TR" dirty="0"/>
              <a:t>ya da çakı gibi diğer silahlarla olduğu bilinmektedir.</a:t>
            </a:r>
          </a:p>
          <a:p>
            <a:endParaRPr lang="tr-TR" dirty="0"/>
          </a:p>
        </p:txBody>
      </p:sp>
      <p:pic>
        <p:nvPicPr>
          <p:cNvPr id="4" name="Resim 3"/>
          <p:cNvPicPr>
            <a:picLocks noChangeAspect="1"/>
          </p:cNvPicPr>
          <p:nvPr/>
        </p:nvPicPr>
        <p:blipFill>
          <a:blip r:embed="rId2" cstate="print"/>
          <a:stretch>
            <a:fillRect/>
          </a:stretch>
        </p:blipFill>
        <p:spPr>
          <a:xfrm>
            <a:off x="7001691" y="2082543"/>
            <a:ext cx="4406538" cy="4089657"/>
          </a:xfrm>
          <a:prstGeom prst="rect">
            <a:avLst/>
          </a:prstGeom>
        </p:spPr>
      </p:pic>
    </p:spTree>
    <p:extLst>
      <p:ext uri="{BB962C8B-B14F-4D97-AF65-F5344CB8AC3E}">
        <p14:creationId xmlns:p14="http://schemas.microsoft.com/office/powerpoint/2010/main" val="1126287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MEDYANIN ŞİDDETTİN ARTIŞINDAKİ OLUMSUZ ROLÜ</a:t>
            </a:r>
            <a:endParaRPr lang="tr-TR" dirty="0"/>
          </a:p>
        </p:txBody>
      </p:sp>
      <p:sp>
        <p:nvSpPr>
          <p:cNvPr id="3" name="İçerik Yer Tutucusu 2"/>
          <p:cNvSpPr>
            <a:spLocks noGrp="1"/>
          </p:cNvSpPr>
          <p:nvPr>
            <p:ph idx="1"/>
          </p:nvPr>
        </p:nvSpPr>
        <p:spPr>
          <a:xfrm>
            <a:off x="1069848" y="2121408"/>
            <a:ext cx="5095821" cy="4050792"/>
          </a:xfrm>
        </p:spPr>
        <p:txBody>
          <a:bodyPr>
            <a:normAutofit/>
          </a:bodyPr>
          <a:lstStyle/>
          <a:p>
            <a:r>
              <a:rPr lang="tr-TR" dirty="0" smtClean="0"/>
              <a:t>Medya da </a:t>
            </a:r>
            <a:r>
              <a:rPr lang="tr-TR" dirty="0"/>
              <a:t>toplumun şiddete bakış açısını değiştirmektedir. Medyada sık olarak gösterilen şiddet olayları, film ve dizilerde </a:t>
            </a:r>
            <a:r>
              <a:rPr lang="tr-TR" dirty="0" smtClean="0"/>
              <a:t>yaşanan </a:t>
            </a:r>
            <a:r>
              <a:rPr lang="tr-TR" dirty="0"/>
              <a:t>şiddet olayları, bireylerin özellikle gençlerin şiddet olaylarının kanıksamalarına, olağan görmelerine neden olmaktadır.</a:t>
            </a:r>
          </a:p>
          <a:p>
            <a:endParaRPr lang="tr-TR" dirty="0"/>
          </a:p>
        </p:txBody>
      </p:sp>
      <p:pic>
        <p:nvPicPr>
          <p:cNvPr id="4" name="Resim 3"/>
          <p:cNvPicPr>
            <a:picLocks noChangeAspect="1"/>
          </p:cNvPicPr>
          <p:nvPr/>
        </p:nvPicPr>
        <p:blipFill>
          <a:blip r:embed="rId2" cstate="print"/>
          <a:stretch>
            <a:fillRect/>
          </a:stretch>
        </p:blipFill>
        <p:spPr>
          <a:xfrm>
            <a:off x="7036527" y="2093976"/>
            <a:ext cx="4213745" cy="4257604"/>
          </a:xfrm>
          <a:prstGeom prst="rect">
            <a:avLst/>
          </a:prstGeom>
        </p:spPr>
      </p:pic>
    </p:spTree>
    <p:extLst>
      <p:ext uri="{BB962C8B-B14F-4D97-AF65-F5344CB8AC3E}">
        <p14:creationId xmlns:p14="http://schemas.microsoft.com/office/powerpoint/2010/main" val="3938583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069848" y="365760"/>
            <a:ext cx="10058400" cy="5806440"/>
          </a:xfrm>
        </p:spPr>
        <p:txBody>
          <a:bodyPr/>
          <a:lstStyle/>
          <a:p>
            <a:r>
              <a:rPr lang="tr-TR" dirty="0"/>
              <a:t>Bazen de gençler şiddet davranışlarına özenmektedirler. Bu nedenle şiddet olaylarının medyada sık olarak yer alması gençleri her yönden olumsuz olarak etkilemektedir. Medyanın şiddet olaylarına bakış açısının yasalar ile belirlenmesi ve medyanın da toplumsal sorumluluğunu üstlenerek şiddete ilişkin yaklaşımını değiştirmesi gerekmektedir</a:t>
            </a:r>
            <a:r>
              <a:rPr lang="tr-TR" dirty="0" smtClean="0"/>
              <a:t>.</a:t>
            </a:r>
          </a:p>
          <a:p>
            <a:endParaRPr lang="tr-TR" dirty="0"/>
          </a:p>
          <a:p>
            <a:endParaRPr lang="tr-TR" dirty="0"/>
          </a:p>
        </p:txBody>
      </p:sp>
      <p:pic>
        <p:nvPicPr>
          <p:cNvPr id="6" name="Resim 5"/>
          <p:cNvPicPr>
            <a:picLocks noChangeAspect="1"/>
          </p:cNvPicPr>
          <p:nvPr/>
        </p:nvPicPr>
        <p:blipFill>
          <a:blip r:embed="rId2" cstate="print"/>
          <a:stretch>
            <a:fillRect/>
          </a:stretch>
        </p:blipFill>
        <p:spPr>
          <a:xfrm>
            <a:off x="907143" y="1828800"/>
            <a:ext cx="10493622" cy="4171406"/>
          </a:xfrm>
          <a:prstGeom prst="rect">
            <a:avLst/>
          </a:prstGeom>
        </p:spPr>
      </p:pic>
    </p:spTree>
    <p:extLst>
      <p:ext uri="{BB962C8B-B14F-4D97-AF65-F5344CB8AC3E}">
        <p14:creationId xmlns:p14="http://schemas.microsoft.com/office/powerpoint/2010/main" val="409445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ŞİDDET NASIL ÖNLENİR?</a:t>
            </a:r>
            <a:endParaRPr lang="tr-TR" dirty="0"/>
          </a:p>
        </p:txBody>
      </p:sp>
      <p:sp>
        <p:nvSpPr>
          <p:cNvPr id="3" name="İçerik Yer Tutucusu 2"/>
          <p:cNvSpPr>
            <a:spLocks noGrp="1"/>
          </p:cNvSpPr>
          <p:nvPr>
            <p:ph idx="1"/>
          </p:nvPr>
        </p:nvSpPr>
        <p:spPr>
          <a:xfrm>
            <a:off x="927344" y="1646395"/>
            <a:ext cx="10058400" cy="4050792"/>
          </a:xfrm>
        </p:spPr>
        <p:txBody>
          <a:bodyPr/>
          <a:lstStyle/>
          <a:p>
            <a:endParaRPr lang="tr-TR" dirty="0" smtClean="0"/>
          </a:p>
          <a:p>
            <a:endParaRPr lang="tr-TR" dirty="0"/>
          </a:p>
          <a:p>
            <a:pPr algn="ctr"/>
            <a:r>
              <a:rPr lang="tr-TR" sz="3200" dirty="0" smtClean="0"/>
              <a:t>Şiddet </a:t>
            </a:r>
            <a:r>
              <a:rPr lang="tr-TR" sz="3200" dirty="0"/>
              <a:t>önlenebilir bir halk sağlığı </a:t>
            </a:r>
            <a:r>
              <a:rPr lang="tr-TR" sz="3200" dirty="0" smtClean="0"/>
              <a:t>sorunudur</a:t>
            </a:r>
            <a:r>
              <a:rPr lang="tr-TR" sz="3200" dirty="0"/>
              <a:t>. Toplumun değişik kesimlerinde, gençler arasında şiddetin görülme sıklığı ve etkileyen etmenlere yönelik müdahalelere gereksinim vardır.  Bebeklik döneminden başlayarak çocuğun ve ailesinin sorun çözme kapasitesinin geliştirilmesine gereksinim vardır.</a:t>
            </a:r>
          </a:p>
        </p:txBody>
      </p:sp>
    </p:spTree>
    <p:extLst>
      <p:ext uri="{BB962C8B-B14F-4D97-AF65-F5344CB8AC3E}">
        <p14:creationId xmlns:p14="http://schemas.microsoft.com/office/powerpoint/2010/main" val="4048879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25424" y="212094"/>
            <a:ext cx="12462707" cy="1200329"/>
          </a:xfrm>
          <a:prstGeom prst="rect">
            <a:avLst/>
          </a:prstGeom>
          <a:noFill/>
        </p:spPr>
        <p:txBody>
          <a:bodyPr wrap="square" lIns="91440" tIns="45720" rIns="91440" bIns="45720">
            <a:spAutoFit/>
          </a:bodyPr>
          <a:lstStyle/>
          <a:p>
            <a:pPr algn="ctr"/>
            <a:r>
              <a:rPr lang="tr-TR" sz="36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Antisosyal</a:t>
            </a:r>
            <a:r>
              <a:rPr lang="tr-T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 saldırgan davranışları azaltmaya yönelik olarak geliştirilen </a:t>
            </a:r>
            <a:r>
              <a:rPr lang="tr-T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programlar;</a:t>
            </a:r>
            <a:endParaRPr lang="tr-T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Metin kutusu 22"/>
          <p:cNvSpPr txBox="1"/>
          <p:nvPr/>
        </p:nvSpPr>
        <p:spPr>
          <a:xfrm>
            <a:off x="344774" y="3267856"/>
            <a:ext cx="3028013" cy="369332"/>
          </a:xfrm>
          <a:prstGeom prst="rect">
            <a:avLst/>
          </a:prstGeom>
          <a:noFill/>
        </p:spPr>
        <p:txBody>
          <a:bodyPr wrap="square" rtlCol="0">
            <a:spAutoFit/>
          </a:bodyPr>
          <a:lstStyle/>
          <a:p>
            <a:endParaRPr lang="tr-TR" dirty="0"/>
          </a:p>
        </p:txBody>
      </p:sp>
      <p:sp>
        <p:nvSpPr>
          <p:cNvPr id="27" name="Metin kutusu 26"/>
          <p:cNvSpPr txBox="1"/>
          <p:nvPr/>
        </p:nvSpPr>
        <p:spPr>
          <a:xfrm>
            <a:off x="8503167" y="4537118"/>
            <a:ext cx="2008682" cy="369332"/>
          </a:xfrm>
          <a:prstGeom prst="rect">
            <a:avLst/>
          </a:prstGeom>
          <a:noFill/>
        </p:spPr>
        <p:txBody>
          <a:bodyPr wrap="square" rtlCol="0">
            <a:spAutoFit/>
          </a:bodyPr>
          <a:lstStyle/>
          <a:p>
            <a:endParaRPr lang="tr-TR" dirty="0"/>
          </a:p>
        </p:txBody>
      </p:sp>
      <p:sp>
        <p:nvSpPr>
          <p:cNvPr id="28" name="Yuvarlatılmış Dikdörtgen 27"/>
          <p:cNvSpPr/>
          <p:nvPr/>
        </p:nvSpPr>
        <p:spPr>
          <a:xfrm>
            <a:off x="224851" y="1968493"/>
            <a:ext cx="3852474" cy="1913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322288" y="2000629"/>
            <a:ext cx="3755037" cy="1815882"/>
          </a:xfrm>
          <a:prstGeom prst="rect">
            <a:avLst/>
          </a:prstGeom>
          <a:noFill/>
        </p:spPr>
        <p:txBody>
          <a:bodyPr wrap="square" rtlCol="0">
            <a:spAutoFit/>
          </a:bodyPr>
          <a:lstStyle/>
          <a:p>
            <a:r>
              <a:rPr lang="tr-TR" sz="2800" dirty="0">
                <a:solidFill>
                  <a:schemeClr val="bg1"/>
                </a:solidFill>
              </a:rPr>
              <a:t>akranlarla pozitif, arkadaşça ve birleştirici ilişkinin geliştirilmesini</a:t>
            </a:r>
          </a:p>
        </p:txBody>
      </p:sp>
      <p:sp>
        <p:nvSpPr>
          <p:cNvPr id="30" name="Yuvarlatılmış Dikdörtgen 29"/>
          <p:cNvSpPr/>
          <p:nvPr/>
        </p:nvSpPr>
        <p:spPr>
          <a:xfrm>
            <a:off x="239842" y="4654885"/>
            <a:ext cx="3987384" cy="1970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p:cNvSpPr txBox="1"/>
          <p:nvPr/>
        </p:nvSpPr>
        <p:spPr>
          <a:xfrm>
            <a:off x="450482" y="4901604"/>
            <a:ext cx="4002375" cy="1384995"/>
          </a:xfrm>
          <a:prstGeom prst="rect">
            <a:avLst/>
          </a:prstGeom>
          <a:noFill/>
        </p:spPr>
        <p:txBody>
          <a:bodyPr wrap="square" rtlCol="0">
            <a:spAutoFit/>
          </a:bodyPr>
          <a:lstStyle/>
          <a:p>
            <a:r>
              <a:rPr lang="tr-TR" sz="2800" dirty="0">
                <a:solidFill>
                  <a:schemeClr val="bg1"/>
                </a:solidFill>
              </a:rPr>
              <a:t>davranış </a:t>
            </a:r>
            <a:r>
              <a:rPr lang="tr-TR" sz="2800" dirty="0" smtClean="0">
                <a:solidFill>
                  <a:schemeClr val="bg1"/>
                </a:solidFill>
              </a:rPr>
              <a:t>değiştirme sosyal </a:t>
            </a:r>
            <a:r>
              <a:rPr lang="tr-TR" sz="2800" dirty="0">
                <a:solidFill>
                  <a:schemeClr val="bg1"/>
                </a:solidFill>
              </a:rPr>
              <a:t>kavram ve becerileri geliştirme</a:t>
            </a:r>
          </a:p>
        </p:txBody>
      </p:sp>
      <p:sp>
        <p:nvSpPr>
          <p:cNvPr id="32" name="Yuvarlatılmış Dikdörtgen 31"/>
          <p:cNvSpPr/>
          <p:nvPr/>
        </p:nvSpPr>
        <p:spPr>
          <a:xfrm>
            <a:off x="6835516" y="1933728"/>
            <a:ext cx="3676334" cy="1948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7519438" y="2263515"/>
            <a:ext cx="2761934" cy="954107"/>
          </a:xfrm>
          <a:prstGeom prst="rect">
            <a:avLst/>
          </a:prstGeom>
          <a:noFill/>
        </p:spPr>
        <p:txBody>
          <a:bodyPr wrap="square" rtlCol="0">
            <a:spAutoFit/>
          </a:bodyPr>
          <a:lstStyle/>
          <a:p>
            <a:r>
              <a:rPr lang="tr-TR" sz="2800" dirty="0">
                <a:solidFill>
                  <a:schemeClr val="bg1"/>
                </a:solidFill>
              </a:rPr>
              <a:t>kızgınlıkla başa </a:t>
            </a:r>
            <a:r>
              <a:rPr lang="tr-TR" sz="2800" dirty="0" smtClean="0">
                <a:solidFill>
                  <a:schemeClr val="bg1"/>
                </a:solidFill>
              </a:rPr>
              <a:t>çıkmayı</a:t>
            </a:r>
            <a:endParaRPr lang="tr-TR" sz="2800" dirty="0">
              <a:solidFill>
                <a:schemeClr val="bg1"/>
              </a:solidFill>
            </a:endParaRPr>
          </a:p>
        </p:txBody>
      </p:sp>
      <p:sp>
        <p:nvSpPr>
          <p:cNvPr id="3" name="Yuvarlatılmış Dikdörtgen 2"/>
          <p:cNvSpPr/>
          <p:nvPr/>
        </p:nvSpPr>
        <p:spPr>
          <a:xfrm>
            <a:off x="6730583" y="4484073"/>
            <a:ext cx="3781265" cy="2193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7148433" y="4516883"/>
            <a:ext cx="3363416" cy="1815882"/>
          </a:xfrm>
          <a:prstGeom prst="rect">
            <a:avLst/>
          </a:prstGeom>
          <a:noFill/>
        </p:spPr>
        <p:txBody>
          <a:bodyPr wrap="square" rtlCol="0">
            <a:spAutoFit/>
          </a:bodyPr>
          <a:lstStyle/>
          <a:p>
            <a:r>
              <a:rPr lang="tr-TR" sz="2800" dirty="0">
                <a:solidFill>
                  <a:schemeClr val="bg1"/>
                </a:solidFill>
              </a:rPr>
              <a:t>sorunları ve çatışmaları çözmeyi odaklamaktadırlar</a:t>
            </a:r>
          </a:p>
        </p:txBody>
      </p:sp>
    </p:spTree>
    <p:extLst>
      <p:ext uri="{BB962C8B-B14F-4D97-AF65-F5344CB8AC3E}">
        <p14:creationId xmlns:p14="http://schemas.microsoft.com/office/powerpoint/2010/main" val="3710102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2" grpId="0"/>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GENÇLİK VE ŞİDDET</a:t>
            </a:r>
            <a:endParaRPr lang="tr-TR" dirty="0"/>
          </a:p>
        </p:txBody>
      </p:sp>
    </p:spTree>
    <p:extLst>
      <p:ext uri="{BB962C8B-B14F-4D97-AF65-F5344CB8AC3E}">
        <p14:creationId xmlns:p14="http://schemas.microsoft.com/office/powerpoint/2010/main" val="3316475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513806"/>
            <a:ext cx="10058400" cy="5658394"/>
          </a:xfrm>
        </p:spPr>
        <p:txBody>
          <a:bodyPr/>
          <a:lstStyle/>
          <a:p>
            <a:endParaRPr lang="tr-TR" dirty="0" smtClean="0"/>
          </a:p>
          <a:p>
            <a:r>
              <a:rPr lang="tr-TR" dirty="0" smtClean="0"/>
              <a:t>Ailelerin</a:t>
            </a:r>
            <a:r>
              <a:rPr lang="tr-TR" dirty="0"/>
              <a:t>, aile ilişkileri, çocuk yetiştirme teknikleri konusundaki becerilerini </a:t>
            </a:r>
            <a:r>
              <a:rPr lang="tr-TR" dirty="0" smtClean="0"/>
              <a:t>geliştirmelerine </a:t>
            </a:r>
            <a:r>
              <a:rPr lang="tr-TR" dirty="0"/>
              <a:t>yönelik desteğe gereksinimleri vardır. Bu programlar şiddetin görülme sıklığının </a:t>
            </a:r>
            <a:r>
              <a:rPr lang="tr-TR" dirty="0" smtClean="0"/>
              <a:t>azaltılmasını sağlayabilir</a:t>
            </a:r>
            <a:r>
              <a:rPr lang="tr-TR" dirty="0"/>
              <a:t>.</a:t>
            </a:r>
          </a:p>
          <a:p>
            <a:endParaRPr lang="tr-TR" dirty="0"/>
          </a:p>
        </p:txBody>
      </p:sp>
      <p:pic>
        <p:nvPicPr>
          <p:cNvPr id="4" name="Resim 3"/>
          <p:cNvPicPr>
            <a:picLocks noChangeAspect="1"/>
          </p:cNvPicPr>
          <p:nvPr/>
        </p:nvPicPr>
        <p:blipFill>
          <a:blip r:embed="rId2" cstate="print"/>
          <a:stretch>
            <a:fillRect/>
          </a:stretch>
        </p:blipFill>
        <p:spPr>
          <a:xfrm>
            <a:off x="2343747" y="1843632"/>
            <a:ext cx="7510601" cy="4548460"/>
          </a:xfrm>
          <a:prstGeom prst="rect">
            <a:avLst/>
          </a:prstGeom>
        </p:spPr>
      </p:pic>
    </p:spTree>
    <p:extLst>
      <p:ext uri="{BB962C8B-B14F-4D97-AF65-F5344CB8AC3E}">
        <p14:creationId xmlns:p14="http://schemas.microsoft.com/office/powerpoint/2010/main" val="440748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574766"/>
            <a:ext cx="3920163" cy="5597434"/>
          </a:xfrm>
        </p:spPr>
        <p:txBody>
          <a:bodyPr/>
          <a:lstStyle/>
          <a:p>
            <a:endParaRPr lang="tr-TR" dirty="0" smtClean="0"/>
          </a:p>
          <a:p>
            <a:endParaRPr lang="tr-TR" dirty="0"/>
          </a:p>
          <a:p>
            <a:r>
              <a:rPr lang="tr-TR" dirty="0" smtClean="0"/>
              <a:t>Sorunu </a:t>
            </a:r>
            <a:r>
              <a:rPr lang="tr-TR" dirty="0"/>
              <a:t>olan gençlere </a:t>
            </a:r>
            <a:r>
              <a:rPr lang="tr-TR" dirty="0" smtClean="0"/>
              <a:t>yönelik, </a:t>
            </a:r>
            <a:r>
              <a:rPr lang="tr-TR" dirty="0"/>
              <a:t>pozitif yapıda olan bir erişkinle sıcak ve destekleyici ilişkinin öğretilmesini içeren programlar (danışmanlık) uygulanabilir. Toplumda silah sahibi olma, alkol ve uyuşturucu madde kullanımı, çete şiddetine yönelik  olumlu politika ile uygulama stratejilerinin geliştirilmesi ve uygulanması gerekmektedir.</a:t>
            </a:r>
          </a:p>
          <a:p>
            <a:endParaRPr lang="tr-TR" dirty="0"/>
          </a:p>
        </p:txBody>
      </p:sp>
      <p:pic>
        <p:nvPicPr>
          <p:cNvPr id="2" name="Resim 1"/>
          <p:cNvPicPr>
            <a:picLocks noChangeAspect="1"/>
          </p:cNvPicPr>
          <p:nvPr/>
        </p:nvPicPr>
        <p:blipFill>
          <a:blip r:embed="rId2" cstate="print"/>
          <a:stretch>
            <a:fillRect/>
          </a:stretch>
        </p:blipFill>
        <p:spPr>
          <a:xfrm>
            <a:off x="5526426" y="1506583"/>
            <a:ext cx="6223295" cy="3352800"/>
          </a:xfrm>
          <a:prstGeom prst="rect">
            <a:avLst/>
          </a:prstGeom>
        </p:spPr>
      </p:pic>
    </p:spTree>
    <p:extLst>
      <p:ext uri="{BB962C8B-B14F-4D97-AF65-F5344CB8AC3E}">
        <p14:creationId xmlns:p14="http://schemas.microsoft.com/office/powerpoint/2010/main" val="2833952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461555"/>
            <a:ext cx="10058400" cy="5710646"/>
          </a:xfrm>
        </p:spPr>
        <p:txBody>
          <a:bodyPr/>
          <a:lstStyle/>
          <a:p>
            <a:r>
              <a:rPr lang="tr-TR" dirty="0"/>
              <a:t>Gençlerin yaşam yerlerinde olumlu sosyal ve kültürel çevre oluşturmak, onların bu çevreyi kullanabilmelerini sağlamak en önemli koruyucu yaklaşımlar arasında yer almaktadır.  Yerel yönetimler, okullar ve sivil toplum kuruluşları tarafından gençlere yönelik spor ve kültür etkinliklerinin artırılmasına gereksinim vardır</a:t>
            </a:r>
          </a:p>
        </p:txBody>
      </p:sp>
      <p:pic>
        <p:nvPicPr>
          <p:cNvPr id="4" name="Resim 3"/>
          <p:cNvPicPr>
            <a:picLocks noChangeAspect="1"/>
          </p:cNvPicPr>
          <p:nvPr/>
        </p:nvPicPr>
        <p:blipFill>
          <a:blip r:embed="rId2" cstate="print"/>
          <a:stretch>
            <a:fillRect/>
          </a:stretch>
        </p:blipFill>
        <p:spPr>
          <a:xfrm>
            <a:off x="788940" y="2267541"/>
            <a:ext cx="5338727" cy="3593680"/>
          </a:xfrm>
          <a:prstGeom prst="rect">
            <a:avLst/>
          </a:prstGeom>
        </p:spPr>
      </p:pic>
      <p:pic>
        <p:nvPicPr>
          <p:cNvPr id="4098" name="Picture 2" descr="http://mebk12.meb.gov.tr/meb_iys_dosyalar/34/27/320597/resimler/2015_04/10153028_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0975" y="2295399"/>
            <a:ext cx="5353093" cy="353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50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09665" y="1564299"/>
            <a:ext cx="10058400" cy="1326330"/>
          </a:xfrm>
        </p:spPr>
        <p:txBody>
          <a:bodyPr/>
          <a:lstStyle/>
          <a:p>
            <a:r>
              <a:rPr lang="tr-TR" dirty="0" smtClean="0"/>
              <a:t>Okulumuzda şiddeti önleme çalışmaları yıl boyu sürmektedir.</a:t>
            </a:r>
          </a:p>
          <a:p>
            <a:endParaRPr lang="tr-TR" dirty="0"/>
          </a:p>
        </p:txBody>
      </p:sp>
      <p:sp>
        <p:nvSpPr>
          <p:cNvPr id="2" name="Metin kutusu 1"/>
          <p:cNvSpPr txBox="1"/>
          <p:nvPr/>
        </p:nvSpPr>
        <p:spPr>
          <a:xfrm>
            <a:off x="509665" y="2343250"/>
            <a:ext cx="7330190" cy="369332"/>
          </a:xfrm>
          <a:prstGeom prst="rect">
            <a:avLst/>
          </a:prstGeom>
          <a:noFill/>
        </p:spPr>
        <p:txBody>
          <a:bodyPr wrap="square" rtlCol="0">
            <a:spAutoFit/>
          </a:bodyPr>
          <a:lstStyle/>
          <a:p>
            <a:pPr marL="182880" lvl="0" indent="-182880">
              <a:lnSpc>
                <a:spcPct val="90000"/>
              </a:lnSpc>
              <a:spcBef>
                <a:spcPts val="1200"/>
              </a:spcBef>
              <a:buClr>
                <a:srgbClr val="D34817">
                  <a:lumMod val="75000"/>
                </a:srgbClr>
              </a:buClr>
              <a:buSzPct val="85000"/>
              <a:buFont typeface="Wingdings" pitchFamily="2" charset="2"/>
              <a:buChar char="§"/>
            </a:pPr>
            <a:r>
              <a:rPr lang="tr-TR" sz="2000" dirty="0">
                <a:solidFill>
                  <a:prstClr val="black"/>
                </a:solidFill>
              </a:rPr>
              <a:t>Üniversite gezileri yapmaktayız</a:t>
            </a:r>
            <a:r>
              <a:rPr lang="tr-TR" sz="2000" dirty="0" smtClean="0">
                <a:solidFill>
                  <a:prstClr val="black"/>
                </a:solidFill>
              </a:rPr>
              <a:t>.</a:t>
            </a:r>
            <a:endParaRPr lang="tr-TR" sz="2000" dirty="0">
              <a:solidFill>
                <a:prstClr val="black"/>
              </a:solidFill>
            </a:endParaRPr>
          </a:p>
        </p:txBody>
      </p:sp>
      <p:sp>
        <p:nvSpPr>
          <p:cNvPr id="4" name="Metin kutusu 3"/>
          <p:cNvSpPr txBox="1"/>
          <p:nvPr/>
        </p:nvSpPr>
        <p:spPr>
          <a:xfrm>
            <a:off x="509665" y="3121459"/>
            <a:ext cx="8064708" cy="369332"/>
          </a:xfrm>
          <a:prstGeom prst="rect">
            <a:avLst/>
          </a:prstGeom>
          <a:noFill/>
        </p:spPr>
        <p:txBody>
          <a:bodyPr wrap="square" rtlCol="0">
            <a:spAutoFit/>
          </a:bodyPr>
          <a:lstStyle/>
          <a:p>
            <a:pPr marL="182880" lvl="0" indent="-182880">
              <a:lnSpc>
                <a:spcPct val="90000"/>
              </a:lnSpc>
              <a:spcBef>
                <a:spcPts val="1200"/>
              </a:spcBef>
              <a:buClr>
                <a:srgbClr val="D34817">
                  <a:lumMod val="75000"/>
                </a:srgbClr>
              </a:buClr>
              <a:buSzPct val="85000"/>
              <a:buFont typeface="Wingdings" pitchFamily="2" charset="2"/>
              <a:buChar char="§"/>
            </a:pPr>
            <a:r>
              <a:rPr lang="tr-TR" sz="2000" dirty="0" smtClean="0">
                <a:solidFill>
                  <a:prstClr val="black"/>
                </a:solidFill>
              </a:rPr>
              <a:t>Başarılı öğrencileri ödüllendirmekteyiz. (kitap, çeyrek altın vs.)</a:t>
            </a:r>
            <a:endParaRPr lang="tr-TR" sz="2000" dirty="0">
              <a:solidFill>
                <a:prstClr val="black"/>
              </a:solidFill>
            </a:endParaRPr>
          </a:p>
        </p:txBody>
      </p:sp>
      <p:sp>
        <p:nvSpPr>
          <p:cNvPr id="6" name="Metin kutusu 5"/>
          <p:cNvSpPr txBox="1"/>
          <p:nvPr/>
        </p:nvSpPr>
        <p:spPr>
          <a:xfrm>
            <a:off x="509665" y="3842432"/>
            <a:ext cx="7914806" cy="369332"/>
          </a:xfrm>
          <a:prstGeom prst="rect">
            <a:avLst/>
          </a:prstGeom>
          <a:noFill/>
        </p:spPr>
        <p:txBody>
          <a:bodyPr wrap="square" rtlCol="0">
            <a:spAutoFit/>
          </a:bodyPr>
          <a:lstStyle/>
          <a:p>
            <a:pPr marL="182880" lvl="0" indent="-182880">
              <a:lnSpc>
                <a:spcPct val="90000"/>
              </a:lnSpc>
              <a:spcBef>
                <a:spcPts val="1200"/>
              </a:spcBef>
              <a:buClr>
                <a:srgbClr val="D34817">
                  <a:lumMod val="75000"/>
                </a:srgbClr>
              </a:buClr>
              <a:buSzPct val="85000"/>
              <a:buFont typeface="Wingdings" pitchFamily="2" charset="2"/>
              <a:buChar char="§"/>
            </a:pPr>
            <a:r>
              <a:rPr lang="tr-TR" sz="2000" dirty="0">
                <a:solidFill>
                  <a:prstClr val="black"/>
                </a:solidFill>
              </a:rPr>
              <a:t>Öğrencilerimizi çeşitli müze ve eğlence yerlerine götürmekteyiz</a:t>
            </a:r>
            <a:r>
              <a:rPr lang="tr-TR" sz="2000" dirty="0" smtClean="0">
                <a:solidFill>
                  <a:prstClr val="black"/>
                </a:solidFill>
              </a:rPr>
              <a:t>.</a:t>
            </a:r>
            <a:endParaRPr lang="tr-TR" sz="2000" dirty="0">
              <a:solidFill>
                <a:prstClr val="black"/>
              </a:solidFill>
            </a:endParaRPr>
          </a:p>
        </p:txBody>
      </p:sp>
      <p:sp>
        <p:nvSpPr>
          <p:cNvPr id="7" name="Metin kutusu 6"/>
          <p:cNvSpPr txBox="1"/>
          <p:nvPr/>
        </p:nvSpPr>
        <p:spPr>
          <a:xfrm>
            <a:off x="509665" y="841869"/>
            <a:ext cx="8739266" cy="369332"/>
          </a:xfrm>
          <a:prstGeom prst="rect">
            <a:avLst/>
          </a:prstGeom>
          <a:noFill/>
        </p:spPr>
        <p:txBody>
          <a:bodyPr wrap="square" rtlCol="0">
            <a:spAutoFit/>
          </a:bodyPr>
          <a:lstStyle/>
          <a:p>
            <a:pPr marL="182880" lvl="0" indent="-182880">
              <a:lnSpc>
                <a:spcPct val="90000"/>
              </a:lnSpc>
              <a:spcBef>
                <a:spcPts val="1200"/>
              </a:spcBef>
              <a:buClr>
                <a:srgbClr val="D34817">
                  <a:lumMod val="75000"/>
                </a:srgbClr>
              </a:buClr>
              <a:buSzPct val="85000"/>
              <a:buFont typeface="Wingdings" pitchFamily="2" charset="2"/>
              <a:buChar char="§"/>
            </a:pPr>
            <a:r>
              <a:rPr lang="tr-TR" sz="2000" dirty="0">
                <a:solidFill>
                  <a:prstClr val="black"/>
                </a:solidFill>
              </a:rPr>
              <a:t>Her yıl </a:t>
            </a:r>
            <a:r>
              <a:rPr lang="tr-TR" sz="2000" dirty="0" err="1">
                <a:solidFill>
                  <a:prstClr val="black"/>
                </a:solidFill>
              </a:rPr>
              <a:t>Akşemsettin</a:t>
            </a:r>
            <a:r>
              <a:rPr lang="tr-TR" sz="2000" dirty="0">
                <a:solidFill>
                  <a:prstClr val="black"/>
                </a:solidFill>
              </a:rPr>
              <a:t> Hazretlerinin mezarını ziyaret etmekteyiz</a:t>
            </a:r>
            <a:r>
              <a:rPr lang="tr-TR" sz="2000" dirty="0" smtClean="0">
                <a:solidFill>
                  <a:prstClr val="black"/>
                </a:solidFill>
              </a:rPr>
              <a:t>.</a:t>
            </a:r>
            <a:endParaRPr lang="tr-TR" sz="2000" dirty="0">
              <a:solidFill>
                <a:prstClr val="black"/>
              </a:solidFill>
            </a:endParaRPr>
          </a:p>
        </p:txBody>
      </p:sp>
      <p:sp>
        <p:nvSpPr>
          <p:cNvPr id="8" name="Metin kutusu 7"/>
          <p:cNvSpPr txBox="1"/>
          <p:nvPr/>
        </p:nvSpPr>
        <p:spPr>
          <a:xfrm>
            <a:off x="509665" y="4586991"/>
            <a:ext cx="6235908" cy="369332"/>
          </a:xfrm>
          <a:prstGeom prst="rect">
            <a:avLst/>
          </a:prstGeom>
          <a:noFill/>
        </p:spPr>
        <p:txBody>
          <a:bodyPr wrap="square" rtlCol="0">
            <a:spAutoFit/>
          </a:bodyPr>
          <a:lstStyle/>
          <a:p>
            <a:pPr marL="182880" lvl="0" indent="-182880">
              <a:lnSpc>
                <a:spcPct val="90000"/>
              </a:lnSpc>
              <a:spcBef>
                <a:spcPts val="1200"/>
              </a:spcBef>
              <a:buClr>
                <a:srgbClr val="D34817">
                  <a:lumMod val="75000"/>
                </a:srgbClr>
              </a:buClr>
              <a:buSzPct val="85000"/>
              <a:buFont typeface="Wingdings" pitchFamily="2" charset="2"/>
              <a:buChar char="§"/>
            </a:pPr>
            <a:r>
              <a:rPr lang="tr-TR" sz="2000" dirty="0">
                <a:solidFill>
                  <a:prstClr val="black"/>
                </a:solidFill>
              </a:rPr>
              <a:t>İlçe spor faaliyetlerine katılmaktayız</a:t>
            </a:r>
            <a:r>
              <a:rPr lang="tr-TR" sz="2000" dirty="0" smtClean="0">
                <a:solidFill>
                  <a:prstClr val="black"/>
                </a:solidFill>
              </a:rPr>
              <a:t>.</a:t>
            </a:r>
            <a:endParaRPr lang="tr-TR" sz="2000" dirty="0">
              <a:solidFill>
                <a:prstClr val="black"/>
              </a:solidFill>
            </a:endParaRPr>
          </a:p>
        </p:txBody>
      </p:sp>
      <p:sp>
        <p:nvSpPr>
          <p:cNvPr id="9" name="Metin kutusu 8"/>
          <p:cNvSpPr txBox="1"/>
          <p:nvPr/>
        </p:nvSpPr>
        <p:spPr>
          <a:xfrm>
            <a:off x="509665" y="5336497"/>
            <a:ext cx="10538086" cy="369332"/>
          </a:xfrm>
          <a:prstGeom prst="rect">
            <a:avLst/>
          </a:prstGeom>
          <a:noFill/>
        </p:spPr>
        <p:txBody>
          <a:bodyPr wrap="square" rtlCol="0">
            <a:spAutoFit/>
          </a:bodyPr>
          <a:lstStyle/>
          <a:p>
            <a:pPr marL="182880" lvl="0" indent="-182880">
              <a:lnSpc>
                <a:spcPct val="90000"/>
              </a:lnSpc>
              <a:spcBef>
                <a:spcPts val="1200"/>
              </a:spcBef>
              <a:buClr>
                <a:srgbClr val="D34817">
                  <a:lumMod val="75000"/>
                </a:srgbClr>
              </a:buClr>
              <a:buSzPct val="85000"/>
              <a:buFont typeface="Wingdings" pitchFamily="2" charset="2"/>
              <a:buChar char="§"/>
            </a:pPr>
            <a:r>
              <a:rPr lang="tr-TR" sz="2000" dirty="0">
                <a:solidFill>
                  <a:prstClr val="black"/>
                </a:solidFill>
              </a:rPr>
              <a:t>Okul olarak katıldığımız </a:t>
            </a:r>
            <a:r>
              <a:rPr lang="tr-TR" sz="2000" dirty="0" err="1">
                <a:solidFill>
                  <a:prstClr val="black"/>
                </a:solidFill>
              </a:rPr>
              <a:t>Kirazlıbent</a:t>
            </a:r>
            <a:r>
              <a:rPr lang="tr-TR" sz="2000" dirty="0">
                <a:solidFill>
                  <a:prstClr val="black"/>
                </a:solidFill>
              </a:rPr>
              <a:t> pikniğini geleneksel hale getirmiş bulunmaktayız.</a:t>
            </a:r>
          </a:p>
        </p:txBody>
      </p:sp>
    </p:spTree>
    <p:extLst>
      <p:ext uri="{BB962C8B-B14F-4D97-AF65-F5344CB8AC3E}">
        <p14:creationId xmlns:p14="http://schemas.microsoft.com/office/powerpoint/2010/main" val="182325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4" grpId="0"/>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İNANCIMIZDA VE KÜLTÜRÜMÜZDE ŞİDDETE YER YOKTUR</a:t>
            </a:r>
            <a:endParaRPr lang="tr-TR" dirty="0"/>
          </a:p>
        </p:txBody>
      </p:sp>
      <p:sp>
        <p:nvSpPr>
          <p:cNvPr id="6" name="Metin kutusu 5"/>
          <p:cNvSpPr txBox="1"/>
          <p:nvPr/>
        </p:nvSpPr>
        <p:spPr>
          <a:xfrm>
            <a:off x="224851" y="2083633"/>
            <a:ext cx="10687987" cy="3970318"/>
          </a:xfrm>
          <a:prstGeom prst="rect">
            <a:avLst/>
          </a:prstGeom>
          <a:noFill/>
        </p:spPr>
        <p:txBody>
          <a:bodyPr wrap="square" rtlCol="0">
            <a:spAutoFit/>
          </a:bodyPr>
          <a:lstStyle/>
          <a:p>
            <a:r>
              <a:rPr lang="tr-TR" sz="2800" b="1" dirty="0"/>
              <a:t>“Kim cana </a:t>
            </a:r>
            <a:r>
              <a:rPr lang="tr-TR" sz="2800" b="1" dirty="0" err="1"/>
              <a:t>kıymayan,yeryüzünde</a:t>
            </a:r>
            <a:r>
              <a:rPr lang="tr-TR" sz="2800" b="1" dirty="0"/>
              <a:t> bozgunculuk çıkarmayan birisini </a:t>
            </a:r>
            <a:r>
              <a:rPr lang="tr-TR" sz="2800" b="1" dirty="0" err="1"/>
              <a:t>öldürürse,bütün</a:t>
            </a:r>
            <a:r>
              <a:rPr lang="tr-TR" sz="2800" b="1" dirty="0"/>
              <a:t> </a:t>
            </a:r>
            <a:r>
              <a:rPr lang="tr-TR" sz="2800" b="1" dirty="0" smtClean="0"/>
              <a:t>insanları </a:t>
            </a:r>
            <a:r>
              <a:rPr lang="tr-TR" sz="2800" b="1" dirty="0"/>
              <a:t>öldürmüş gibi </a:t>
            </a:r>
            <a:r>
              <a:rPr lang="tr-TR" sz="2800" b="1" dirty="0" err="1"/>
              <a:t>olur.Kim</a:t>
            </a:r>
            <a:r>
              <a:rPr lang="tr-TR" sz="2800" b="1" dirty="0"/>
              <a:t> de onun(bir insanın) hayatını </a:t>
            </a:r>
            <a:r>
              <a:rPr lang="tr-TR" sz="2800" b="1" dirty="0" err="1"/>
              <a:t>kurtarırsa,bütün</a:t>
            </a:r>
            <a:r>
              <a:rPr lang="tr-TR" sz="2800" b="1" dirty="0"/>
              <a:t> </a:t>
            </a:r>
            <a:r>
              <a:rPr lang="tr-TR" sz="2800" b="1" dirty="0" err="1"/>
              <a:t>insaları</a:t>
            </a:r>
            <a:r>
              <a:rPr lang="tr-TR" sz="2800" b="1" dirty="0"/>
              <a:t> kurtarmış gibi olur</a:t>
            </a:r>
            <a:r>
              <a:rPr lang="tr-TR" sz="2800" b="1" dirty="0" smtClean="0"/>
              <a:t>.”</a:t>
            </a:r>
          </a:p>
          <a:p>
            <a:r>
              <a:rPr lang="tr-TR" sz="2800" b="1" dirty="0" smtClean="0"/>
              <a:t>(</a:t>
            </a:r>
            <a:r>
              <a:rPr lang="tr-TR" sz="2800" b="1" dirty="0"/>
              <a:t>Maide suresi:32</a:t>
            </a:r>
            <a:r>
              <a:rPr lang="tr-TR" sz="2800" b="1" dirty="0" smtClean="0"/>
              <a:t>)</a:t>
            </a:r>
          </a:p>
          <a:p>
            <a:endParaRPr lang="tr-TR" sz="2800" b="1" dirty="0"/>
          </a:p>
          <a:p>
            <a:r>
              <a:rPr lang="tr-TR" sz="2800" dirty="0"/>
              <a:t/>
            </a:r>
            <a:br>
              <a:rPr lang="tr-TR" sz="2800" dirty="0"/>
            </a:br>
            <a:r>
              <a:rPr lang="tr-TR" sz="2800" dirty="0"/>
              <a:t/>
            </a:r>
            <a:br>
              <a:rPr lang="tr-TR" sz="2800" dirty="0"/>
            </a:br>
            <a:endParaRPr lang="tr-TR" sz="2800" dirty="0"/>
          </a:p>
        </p:txBody>
      </p:sp>
      <p:sp>
        <p:nvSpPr>
          <p:cNvPr id="7" name="Metin kutusu 6"/>
          <p:cNvSpPr txBox="1"/>
          <p:nvPr/>
        </p:nvSpPr>
        <p:spPr>
          <a:xfrm>
            <a:off x="224851" y="4586431"/>
            <a:ext cx="9908498" cy="1384995"/>
          </a:xfrm>
          <a:prstGeom prst="rect">
            <a:avLst/>
          </a:prstGeom>
          <a:noFill/>
        </p:spPr>
        <p:txBody>
          <a:bodyPr wrap="square" rtlCol="0">
            <a:spAutoFit/>
          </a:bodyPr>
          <a:lstStyle/>
          <a:p>
            <a:r>
              <a:rPr lang="tr-TR" sz="2800" dirty="0"/>
              <a:t>Bir zorba bin </a:t>
            </a:r>
            <a:r>
              <a:rPr lang="tr-TR" sz="2800" dirty="0" err="1"/>
              <a:t>sopayIa</a:t>
            </a:r>
            <a:r>
              <a:rPr lang="tr-TR" sz="2800" dirty="0"/>
              <a:t> gezer bir </a:t>
            </a:r>
            <a:r>
              <a:rPr lang="tr-TR" sz="2800" dirty="0" err="1"/>
              <a:t>güIücük</a:t>
            </a:r>
            <a:r>
              <a:rPr lang="tr-TR" sz="2800" dirty="0"/>
              <a:t> bin zorbayı ezer.</a:t>
            </a:r>
            <a:br>
              <a:rPr lang="tr-TR" sz="2800" dirty="0"/>
            </a:br>
            <a:r>
              <a:rPr lang="tr-TR" sz="2800" dirty="0"/>
              <a:t/>
            </a:r>
            <a:br>
              <a:rPr lang="tr-TR" sz="2800" dirty="0"/>
            </a:br>
            <a:endParaRPr lang="tr-TR" sz="2800" dirty="0"/>
          </a:p>
        </p:txBody>
      </p:sp>
      <p:sp>
        <p:nvSpPr>
          <p:cNvPr id="8" name="Metin kutusu 7"/>
          <p:cNvSpPr txBox="1"/>
          <p:nvPr/>
        </p:nvSpPr>
        <p:spPr>
          <a:xfrm>
            <a:off x="224851" y="5368230"/>
            <a:ext cx="9473784" cy="461665"/>
          </a:xfrm>
          <a:prstGeom prst="rect">
            <a:avLst/>
          </a:prstGeom>
          <a:noFill/>
        </p:spPr>
        <p:txBody>
          <a:bodyPr wrap="square" rtlCol="0">
            <a:spAutoFit/>
          </a:bodyPr>
          <a:lstStyle/>
          <a:p>
            <a:r>
              <a:rPr lang="tr-TR" sz="2400" dirty="0"/>
              <a:t>Her öfkeli yumruğu, sevgiye aç </a:t>
            </a:r>
            <a:r>
              <a:rPr lang="tr-TR" sz="2400" dirty="0" err="1"/>
              <a:t>bi</a:t>
            </a:r>
            <a:r>
              <a:rPr lang="tr-TR" sz="2400" dirty="0"/>
              <a:t> yumruk yönetir.</a:t>
            </a:r>
          </a:p>
        </p:txBody>
      </p:sp>
    </p:spTree>
    <p:extLst>
      <p:ext uri="{BB962C8B-B14F-4D97-AF65-F5344CB8AC3E}">
        <p14:creationId xmlns:p14="http://schemas.microsoft.com/office/powerpoint/2010/main" val="22972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2456414"/>
            <a:ext cx="6846233" cy="295465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4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anose="020B0A04020102020204" pitchFamily="34" charset="0"/>
              </a:rPr>
              <a:t>Buse </a:t>
            </a:r>
            <a:r>
              <a:rPr lang="tr-TR" sz="4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anose="020B0A04020102020204" pitchFamily="34" charset="0"/>
              </a:rPr>
              <a:t>Nur TOPUZ</a:t>
            </a:r>
          </a:p>
          <a:p>
            <a:r>
              <a:rPr lang="tr-TR" sz="4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anose="020B0A04020102020204" pitchFamily="34" charset="0"/>
              </a:rPr>
              <a:t>Serhat DEMİRTAŞ</a:t>
            </a:r>
          </a:p>
          <a:p>
            <a:r>
              <a:rPr lang="tr-TR" sz="4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anose="020B0A04020102020204" pitchFamily="34" charset="0"/>
              </a:rPr>
              <a:t>DİLARA ÇALIŞAN</a:t>
            </a:r>
            <a:endParaRPr lang="tr-TR" sz="4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anose="020B0A04020102020204" pitchFamily="34" charset="0"/>
            </a:endParaRPr>
          </a:p>
          <a:p>
            <a:pPr algn="ctr"/>
            <a:endParaRPr lang="tr-T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46" y="1009485"/>
            <a:ext cx="5850019" cy="5848515"/>
          </a:xfrm>
          <a:prstGeom prst="rect">
            <a:avLst/>
          </a:prstGeom>
        </p:spPr>
      </p:pic>
      <p:sp>
        <p:nvSpPr>
          <p:cNvPr id="3" name="Dikdörtgen 2"/>
          <p:cNvSpPr/>
          <p:nvPr/>
        </p:nvSpPr>
        <p:spPr>
          <a:xfrm>
            <a:off x="2499982" y="86155"/>
            <a:ext cx="6598280" cy="1015663"/>
          </a:xfrm>
          <a:prstGeom prst="rect">
            <a:avLst/>
          </a:prstGeom>
          <a:noFill/>
        </p:spPr>
        <p:txBody>
          <a:bodyPr wrap="none" lIns="91440" tIns="45720" rIns="91440" bIns="45720">
            <a:spAutoFit/>
          </a:bodyPr>
          <a:lstStyle/>
          <a:p>
            <a:pPr algn="ctr"/>
            <a:r>
              <a:rPr lang="tr-TR"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rPr>
              <a:t>TEŞEKKÜRLER</a:t>
            </a:r>
            <a:endParaRPr lang="tr-TR"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endParaRPr>
          </a:p>
        </p:txBody>
      </p:sp>
    </p:spTree>
    <p:extLst>
      <p:ext uri="{BB962C8B-B14F-4D97-AF65-F5344CB8AC3E}">
        <p14:creationId xmlns:p14="http://schemas.microsoft.com/office/powerpoint/2010/main" val="1398405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435429"/>
            <a:ext cx="4834563" cy="5736771"/>
          </a:xfrm>
        </p:spPr>
        <p:txBody>
          <a:bodyPr/>
          <a:lstStyle/>
          <a:p>
            <a:endParaRPr lang="tr-TR" dirty="0" smtClean="0"/>
          </a:p>
          <a:p>
            <a:endParaRPr lang="tr-TR" dirty="0"/>
          </a:p>
          <a:p>
            <a:endParaRPr lang="tr-TR" dirty="0" smtClean="0"/>
          </a:p>
          <a:p>
            <a:endParaRPr lang="tr-TR" dirty="0"/>
          </a:p>
          <a:p>
            <a:r>
              <a:rPr lang="tr-TR" dirty="0" smtClean="0"/>
              <a:t>"</a:t>
            </a:r>
            <a:r>
              <a:rPr lang="tr-TR" dirty="0"/>
              <a:t>Dünyada her yıl yaklaşık 1,6 milyon insanın şiddet olayları sonucu hayatını kaybettiğini biliyor musunuz? Yapılan halk sağlığı araştırmaları, gençlerde şiddetin devam eden ve boyutları giderek artan bir sorun olduğunu gösteriyor. </a:t>
            </a:r>
          </a:p>
        </p:txBody>
      </p:sp>
      <p:pic>
        <p:nvPicPr>
          <p:cNvPr id="5" name="Resim 4"/>
          <p:cNvPicPr>
            <a:picLocks noChangeAspect="1"/>
          </p:cNvPicPr>
          <p:nvPr/>
        </p:nvPicPr>
        <p:blipFill>
          <a:blip r:embed="rId2" cstate="print"/>
          <a:stretch>
            <a:fillRect/>
          </a:stretch>
        </p:blipFill>
        <p:spPr>
          <a:xfrm>
            <a:off x="5904411" y="1553391"/>
            <a:ext cx="5246054" cy="3500845"/>
          </a:xfrm>
          <a:prstGeom prst="rect">
            <a:avLst/>
          </a:prstGeom>
        </p:spPr>
      </p:pic>
    </p:spTree>
    <p:extLst>
      <p:ext uri="{BB962C8B-B14F-4D97-AF65-F5344CB8AC3E}">
        <p14:creationId xmlns:p14="http://schemas.microsoft.com/office/powerpoint/2010/main" val="2863715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ŞİDDET NEDİR? </a:t>
            </a:r>
            <a:endParaRPr lang="tr-TR" dirty="0"/>
          </a:p>
        </p:txBody>
      </p:sp>
      <p:sp>
        <p:nvSpPr>
          <p:cNvPr id="3" name="İçerik Yer Tutucusu 2"/>
          <p:cNvSpPr>
            <a:spLocks noGrp="1"/>
          </p:cNvSpPr>
          <p:nvPr>
            <p:ph idx="1"/>
          </p:nvPr>
        </p:nvSpPr>
        <p:spPr/>
        <p:txBody>
          <a:bodyPr/>
          <a:lstStyle/>
          <a:p>
            <a:endParaRPr lang="tr-TR" dirty="0" smtClean="0"/>
          </a:p>
          <a:p>
            <a:pPr algn="ctr"/>
            <a:r>
              <a:rPr lang="tr-TR" sz="2400" dirty="0" smtClean="0"/>
              <a:t>Şiddet </a:t>
            </a:r>
            <a:r>
              <a:rPr lang="tr-TR" sz="2400" dirty="0"/>
              <a:t>geniş kapsamlı bir kavramdır. Dünya Sağlık Örgütü (DSÖ) </a:t>
            </a:r>
            <a:r>
              <a:rPr lang="tr-TR" sz="2400" dirty="0" smtClean="0"/>
              <a:t>şiddeti </a:t>
            </a:r>
            <a:r>
              <a:rPr lang="tr-TR" sz="2400" dirty="0"/>
              <a:t>bir bireyin yaralanma ve ölümüne neden olan ya da gelişmesini engelleyen fiziksel, </a:t>
            </a:r>
            <a:r>
              <a:rPr lang="tr-TR" sz="2400" dirty="0" err="1"/>
              <a:t>psikososyal</a:t>
            </a:r>
            <a:r>
              <a:rPr lang="tr-TR" sz="2400" dirty="0"/>
              <a:t> ve cinsel olarak uygulanan kasıtlı davranışlar olarak </a:t>
            </a:r>
            <a:r>
              <a:rPr lang="tr-TR" sz="2400" dirty="0" smtClean="0"/>
              <a:t>tanımlamıştır</a:t>
            </a:r>
            <a:r>
              <a:rPr lang="tr-TR" sz="2400" dirty="0"/>
              <a:t>.</a:t>
            </a:r>
          </a:p>
        </p:txBody>
      </p:sp>
    </p:spTree>
    <p:extLst>
      <p:ext uri="{BB962C8B-B14F-4D97-AF65-F5344CB8AC3E}">
        <p14:creationId xmlns:p14="http://schemas.microsoft.com/office/powerpoint/2010/main" val="3822326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9907" y="0"/>
            <a:ext cx="10058400" cy="5832566"/>
          </a:xfrm>
        </p:spPr>
        <p:txBody>
          <a:bodyPr/>
          <a:lstStyle/>
          <a:p>
            <a:endParaRPr lang="tr-TR" dirty="0" smtClean="0"/>
          </a:p>
          <a:p>
            <a:endParaRPr lang="tr-TR" dirty="0"/>
          </a:p>
          <a:p>
            <a:r>
              <a:rPr lang="tr-TR" sz="2800" b="1" u="sng" dirty="0" smtClean="0">
                <a:solidFill>
                  <a:srgbClr val="FF0000"/>
                </a:solidFill>
              </a:rPr>
              <a:t>DSÖ’nün </a:t>
            </a:r>
            <a:r>
              <a:rPr lang="tr-TR" sz="2800" b="1" u="sng" dirty="0">
                <a:solidFill>
                  <a:srgbClr val="FF0000"/>
                </a:solidFill>
              </a:rPr>
              <a:t>tanımında da görüldüğü gibi şiddetin uygulanış şekline </a:t>
            </a:r>
            <a:r>
              <a:rPr lang="tr-TR" sz="2800" b="1" u="sng" dirty="0" smtClean="0">
                <a:solidFill>
                  <a:srgbClr val="FF0000"/>
                </a:solidFill>
              </a:rPr>
              <a:t>göre</a:t>
            </a:r>
            <a:endParaRPr lang="tr-TR" sz="2800" b="1" u="sng" dirty="0">
              <a:solidFill>
                <a:srgbClr val="FF0000"/>
              </a:solidFill>
            </a:endParaRPr>
          </a:p>
        </p:txBody>
      </p:sp>
      <p:sp>
        <p:nvSpPr>
          <p:cNvPr id="2" name="Yuvarlatılmış Dikdörtgen 1"/>
          <p:cNvSpPr/>
          <p:nvPr/>
        </p:nvSpPr>
        <p:spPr>
          <a:xfrm>
            <a:off x="405583" y="2195738"/>
            <a:ext cx="3372787" cy="1918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548312" y="2446423"/>
            <a:ext cx="3087328" cy="1569660"/>
          </a:xfrm>
          <a:prstGeom prst="rect">
            <a:avLst/>
          </a:prstGeom>
          <a:noFill/>
        </p:spPr>
        <p:txBody>
          <a:bodyPr wrap="square" rtlCol="0">
            <a:spAutoFit/>
          </a:bodyPr>
          <a:lstStyle/>
          <a:p>
            <a:r>
              <a:rPr lang="tr-TR" sz="2400" dirty="0">
                <a:solidFill>
                  <a:schemeClr val="bg1"/>
                </a:solidFill>
              </a:rPr>
              <a:t>fiziksel incinme ya da hastalığa neden olma “Fiziksel Şiddet</a:t>
            </a:r>
            <a:r>
              <a:rPr lang="tr-TR" sz="2400" dirty="0" smtClean="0">
                <a:solidFill>
                  <a:schemeClr val="bg1"/>
                </a:solidFill>
              </a:rPr>
              <a:t>”</a:t>
            </a:r>
            <a:endParaRPr lang="tr-TR" sz="2400" dirty="0">
              <a:solidFill>
                <a:schemeClr val="bg1"/>
              </a:solidFill>
            </a:endParaRPr>
          </a:p>
        </p:txBody>
      </p:sp>
      <p:sp>
        <p:nvSpPr>
          <p:cNvPr id="8" name="Yuvarlatılmış Dikdörtgen 7"/>
          <p:cNvSpPr/>
          <p:nvPr/>
        </p:nvSpPr>
        <p:spPr>
          <a:xfrm>
            <a:off x="6911500" y="2406794"/>
            <a:ext cx="3460658" cy="1918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7060367" y="2581334"/>
            <a:ext cx="3282845" cy="1569660"/>
          </a:xfrm>
          <a:prstGeom prst="rect">
            <a:avLst/>
          </a:prstGeom>
          <a:noFill/>
        </p:spPr>
        <p:txBody>
          <a:bodyPr wrap="square" rtlCol="0">
            <a:spAutoFit/>
          </a:bodyPr>
          <a:lstStyle/>
          <a:p>
            <a:r>
              <a:rPr lang="tr-TR" sz="2400" dirty="0">
                <a:solidFill>
                  <a:schemeClr val="bg1"/>
                </a:solidFill>
              </a:rPr>
              <a:t>benlik saygısını azaltma ya da azaltmaya çalışmak “Duygusal Şiddet” </a:t>
            </a:r>
          </a:p>
        </p:txBody>
      </p:sp>
      <p:sp>
        <p:nvSpPr>
          <p:cNvPr id="10" name="Yuvarlatılmış Dikdörtgen 9"/>
          <p:cNvSpPr/>
          <p:nvPr/>
        </p:nvSpPr>
        <p:spPr>
          <a:xfrm>
            <a:off x="405583" y="4535641"/>
            <a:ext cx="3372786" cy="1918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8312" y="4710181"/>
            <a:ext cx="3230058" cy="1569660"/>
          </a:xfrm>
          <a:prstGeom prst="rect">
            <a:avLst/>
          </a:prstGeom>
          <a:noFill/>
        </p:spPr>
        <p:txBody>
          <a:bodyPr wrap="square" rtlCol="0">
            <a:spAutoFit/>
          </a:bodyPr>
          <a:lstStyle/>
          <a:p>
            <a:r>
              <a:rPr lang="tr-TR" sz="2400" dirty="0">
                <a:solidFill>
                  <a:schemeClr val="bg1"/>
                </a:solidFill>
              </a:rPr>
              <a:t>istek dışı cinsel ilişkide zorlama veya ilişkide bulunmak “Cinsel Şiddet”</a:t>
            </a:r>
          </a:p>
        </p:txBody>
      </p:sp>
      <p:sp>
        <p:nvSpPr>
          <p:cNvPr id="12" name="Yuvarlatılmış Dikdörtgen 11"/>
          <p:cNvSpPr/>
          <p:nvPr/>
        </p:nvSpPr>
        <p:spPr>
          <a:xfrm>
            <a:off x="6821559" y="4762964"/>
            <a:ext cx="3881418" cy="1967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6821559" y="4791592"/>
            <a:ext cx="3881417" cy="1938992"/>
          </a:xfrm>
          <a:prstGeom prst="rect">
            <a:avLst/>
          </a:prstGeom>
          <a:noFill/>
        </p:spPr>
        <p:txBody>
          <a:bodyPr wrap="square" rtlCol="0">
            <a:spAutoFit/>
          </a:bodyPr>
          <a:lstStyle/>
          <a:p>
            <a:r>
              <a:rPr lang="tr-TR" sz="2400" dirty="0">
                <a:solidFill>
                  <a:schemeClr val="bg1"/>
                </a:solidFill>
              </a:rPr>
              <a:t>ekonomik olarak bağımlı yapmak ya da yapmaya çalışmak ise “Ekonomik Şiddet” olarak tanımlanmaktadır</a:t>
            </a:r>
          </a:p>
        </p:txBody>
      </p:sp>
      <p:sp>
        <p:nvSpPr>
          <p:cNvPr id="14" name="Oval 13"/>
          <p:cNvSpPr/>
          <p:nvPr/>
        </p:nvSpPr>
        <p:spPr>
          <a:xfrm>
            <a:off x="4002373" y="3336456"/>
            <a:ext cx="2819186" cy="2513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p:cNvSpPr txBox="1"/>
          <p:nvPr/>
        </p:nvSpPr>
        <p:spPr>
          <a:xfrm>
            <a:off x="4422098" y="3740685"/>
            <a:ext cx="2249559" cy="1938992"/>
          </a:xfrm>
          <a:prstGeom prst="rect">
            <a:avLst/>
          </a:prstGeom>
          <a:noFill/>
        </p:spPr>
        <p:txBody>
          <a:bodyPr wrap="square" rtlCol="0">
            <a:spAutoFit/>
          </a:bodyPr>
          <a:lstStyle/>
          <a:p>
            <a:r>
              <a:rPr lang="tr-TR" sz="2400" dirty="0">
                <a:solidFill>
                  <a:schemeClr val="bg1"/>
                </a:solidFill>
              </a:rPr>
              <a:t>Şiddetin uygulandığı kişiye göre de tanımlama yapılmalıdır.</a:t>
            </a:r>
          </a:p>
        </p:txBody>
      </p:sp>
    </p:spTree>
    <p:extLst>
      <p:ext uri="{BB962C8B-B14F-4D97-AF65-F5344CB8AC3E}">
        <p14:creationId xmlns:p14="http://schemas.microsoft.com/office/powerpoint/2010/main" val="2053495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P spid="10" grpId="0" animBg="1"/>
      <p:bldP spid="11"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KONFERANS_SALONU\Pictures\Genç nüfus,Kişisel yaşam ve şidd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58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GENÇLER ARASINDA ŞİDDET ARTIYOR</a:t>
            </a:r>
            <a:endParaRPr lang="tr-TR" dirty="0"/>
          </a:p>
        </p:txBody>
      </p:sp>
      <p:sp>
        <p:nvSpPr>
          <p:cNvPr id="3" name="İçerik Yer Tutucusu 2"/>
          <p:cNvSpPr>
            <a:spLocks noGrp="1"/>
          </p:cNvSpPr>
          <p:nvPr>
            <p:ph idx="1"/>
          </p:nvPr>
        </p:nvSpPr>
        <p:spPr>
          <a:xfrm>
            <a:off x="1069848" y="2121408"/>
            <a:ext cx="5130655" cy="4050792"/>
          </a:xfrm>
        </p:spPr>
        <p:txBody>
          <a:bodyPr/>
          <a:lstStyle/>
          <a:p>
            <a:r>
              <a:rPr lang="tr-TR" dirty="0"/>
              <a:t>Gençler arasında ölümle sonuçlanan her bir şiddet olayına karşılık 20-40 gencin şiddet uygulanması nedeniyle yaralanarak sağlık kuruluşlarına başvurduğu ve tedavi olduğu bir çok gencin de sağlık kuruluşlarına başvurmaksızın fiziksel, cinsel, üreme ve ruh sağlığı sorunları </a:t>
            </a:r>
            <a:r>
              <a:rPr lang="tr-TR" dirty="0" smtClean="0"/>
              <a:t> </a:t>
            </a:r>
            <a:r>
              <a:rPr lang="tr-TR" dirty="0"/>
              <a:t>yaşadığı bilinmektedir. Gençler arasında, özellikle 14-15’li yaşlardan sonra, ölümcül olmayan şiddet olaylarının arttığı bilinmektedir.</a:t>
            </a:r>
          </a:p>
        </p:txBody>
      </p:sp>
      <p:pic>
        <p:nvPicPr>
          <p:cNvPr id="4" name="Resim 3"/>
          <p:cNvPicPr>
            <a:picLocks noChangeAspect="1"/>
          </p:cNvPicPr>
          <p:nvPr/>
        </p:nvPicPr>
        <p:blipFill>
          <a:blip r:embed="rId2" cstate="print"/>
          <a:stretch>
            <a:fillRect/>
          </a:stretch>
        </p:blipFill>
        <p:spPr>
          <a:xfrm>
            <a:off x="6328887" y="2093976"/>
            <a:ext cx="4915647" cy="3348882"/>
          </a:xfrm>
          <a:prstGeom prst="rect">
            <a:avLst/>
          </a:prstGeom>
        </p:spPr>
      </p:pic>
    </p:spTree>
    <p:extLst>
      <p:ext uri="{BB962C8B-B14F-4D97-AF65-F5344CB8AC3E}">
        <p14:creationId xmlns:p14="http://schemas.microsoft.com/office/powerpoint/2010/main" val="3881538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C:\Users\KONFERANS_SALONU\Pictures\Genç hükümlü oran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1869743" y="3684895"/>
            <a:ext cx="846161"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3" cstate="print"/>
          <a:stretch>
            <a:fillRect/>
          </a:stretch>
        </p:blipFill>
        <p:spPr>
          <a:xfrm>
            <a:off x="1869743" y="4046211"/>
            <a:ext cx="865707" cy="201185"/>
          </a:xfrm>
          <a:prstGeom prst="rect">
            <a:avLst/>
          </a:prstGeom>
        </p:spPr>
      </p:pic>
      <p:pic>
        <p:nvPicPr>
          <p:cNvPr id="6" name="Resim 5"/>
          <p:cNvPicPr>
            <a:picLocks noChangeAspect="1"/>
          </p:cNvPicPr>
          <p:nvPr/>
        </p:nvPicPr>
        <p:blipFill>
          <a:blip r:embed="rId3" cstate="print"/>
          <a:stretch>
            <a:fillRect/>
          </a:stretch>
        </p:blipFill>
        <p:spPr>
          <a:xfrm>
            <a:off x="367815" y="4461172"/>
            <a:ext cx="865707" cy="201185"/>
          </a:xfrm>
          <a:prstGeom prst="rect">
            <a:avLst/>
          </a:prstGeom>
        </p:spPr>
      </p:pic>
      <p:pic>
        <p:nvPicPr>
          <p:cNvPr id="7" name="Resim 6"/>
          <p:cNvPicPr>
            <a:picLocks noChangeAspect="1"/>
          </p:cNvPicPr>
          <p:nvPr/>
        </p:nvPicPr>
        <p:blipFill>
          <a:blip r:embed="rId3" cstate="print"/>
          <a:stretch>
            <a:fillRect/>
          </a:stretch>
        </p:blipFill>
        <p:spPr>
          <a:xfrm>
            <a:off x="1850197" y="5311562"/>
            <a:ext cx="865707" cy="201185"/>
          </a:xfrm>
          <a:prstGeom prst="rect">
            <a:avLst/>
          </a:prstGeom>
        </p:spPr>
      </p:pic>
      <p:pic>
        <p:nvPicPr>
          <p:cNvPr id="8" name="Resim 7"/>
          <p:cNvPicPr>
            <a:picLocks noChangeAspect="1"/>
          </p:cNvPicPr>
          <p:nvPr/>
        </p:nvPicPr>
        <p:blipFill>
          <a:blip r:embed="rId3" cstate="print"/>
          <a:stretch>
            <a:fillRect/>
          </a:stretch>
        </p:blipFill>
        <p:spPr>
          <a:xfrm>
            <a:off x="367814" y="2007100"/>
            <a:ext cx="865707" cy="201185"/>
          </a:xfrm>
          <a:prstGeom prst="rect">
            <a:avLst/>
          </a:prstGeom>
        </p:spPr>
      </p:pic>
    </p:spTree>
    <p:extLst>
      <p:ext uri="{BB962C8B-B14F-4D97-AF65-F5344CB8AC3E}">
        <p14:creationId xmlns:p14="http://schemas.microsoft.com/office/powerpoint/2010/main" val="171369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48" y="313509"/>
            <a:ext cx="10058400" cy="5858691"/>
          </a:xfrm>
        </p:spPr>
        <p:txBody>
          <a:bodyPr/>
          <a:lstStyle/>
          <a:p>
            <a:endParaRPr lang="tr-TR" dirty="0" smtClean="0"/>
          </a:p>
          <a:p>
            <a:r>
              <a:rPr lang="tr-TR" dirty="0" smtClean="0"/>
              <a:t>Toplum </a:t>
            </a:r>
            <a:r>
              <a:rPr lang="tr-TR" dirty="0"/>
              <a:t>içinde gençler arasındaki şiddetin bildirilen sayıların çok daha üstünde olduğu tahmin edilmektedir</a:t>
            </a:r>
            <a:r>
              <a:rPr lang="tr-TR" dirty="0" smtClean="0"/>
              <a:t>. Yapılan çalışmalardan elde edilen veriler; erkeklerin </a:t>
            </a:r>
            <a:r>
              <a:rPr lang="tr-TR" dirty="0"/>
              <a:t>kızlara göre daha fazla şiddet uyguladığı şeklindedir. Ancak, şiddet davranışlarına maruz kalma açısından erkekler de kızlar kadar risk altındadırlar.</a:t>
            </a:r>
          </a:p>
        </p:txBody>
      </p:sp>
      <p:pic>
        <p:nvPicPr>
          <p:cNvPr id="4" name="Resim 3"/>
          <p:cNvPicPr>
            <a:picLocks noChangeAspect="1"/>
          </p:cNvPicPr>
          <p:nvPr/>
        </p:nvPicPr>
        <p:blipFill>
          <a:blip r:embed="rId2" cstate="print"/>
          <a:stretch>
            <a:fillRect/>
          </a:stretch>
        </p:blipFill>
        <p:spPr>
          <a:xfrm>
            <a:off x="2296667" y="2194674"/>
            <a:ext cx="7230510" cy="3805532"/>
          </a:xfrm>
          <a:prstGeom prst="rect">
            <a:avLst/>
          </a:prstGeom>
        </p:spPr>
      </p:pic>
    </p:spTree>
    <p:extLst>
      <p:ext uri="{BB962C8B-B14F-4D97-AF65-F5344CB8AC3E}">
        <p14:creationId xmlns:p14="http://schemas.microsoft.com/office/powerpoint/2010/main" val="1067494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TM03090434[[fn=Ahşap Türü]]</Template>
  <TotalTime>433</TotalTime>
  <Words>859</Words>
  <Application>Microsoft Office PowerPoint</Application>
  <PresentationFormat>Özel</PresentationFormat>
  <Paragraphs>76</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Rockwell</vt:lpstr>
      <vt:lpstr>Rockwell Condensed</vt:lpstr>
      <vt:lpstr>Wingdings</vt:lpstr>
      <vt:lpstr>Arial Black</vt:lpstr>
      <vt:lpstr>Wood Type Yazı Tipi</vt:lpstr>
      <vt:lpstr>PowerPoint Sunusu</vt:lpstr>
      <vt:lpstr>GENÇLİK VE ŞİDDET</vt:lpstr>
      <vt:lpstr>PowerPoint Sunusu</vt:lpstr>
      <vt:lpstr>ŞİDDET NEDİR? </vt:lpstr>
      <vt:lpstr>PowerPoint Sunusu</vt:lpstr>
      <vt:lpstr>PowerPoint Sunusu</vt:lpstr>
      <vt:lpstr>GENÇLER ARASINDA ŞİDDET ARTIYOR</vt:lpstr>
      <vt:lpstr>PowerPoint Sunusu</vt:lpstr>
      <vt:lpstr>PowerPoint Sunusu</vt:lpstr>
      <vt:lpstr>ŞİDDETİN NEDENİ ÇOCUKLUK DÖNEMİNE DAYANIYOR</vt:lpstr>
      <vt:lpstr>PowerPoint Sunusu</vt:lpstr>
      <vt:lpstr>PowerPoint Sunusu</vt:lpstr>
      <vt:lpstr>PowerPoint Sunusu</vt:lpstr>
      <vt:lpstr>PowerPoint Sunusu</vt:lpstr>
      <vt:lpstr>ŞİDDETTİN NEDENLERİ</vt:lpstr>
      <vt:lpstr>MEDYANIN ŞİDDETTİN ARTIŞINDAKİ OLUMSUZ ROLÜ</vt:lpstr>
      <vt:lpstr>PowerPoint Sunusu</vt:lpstr>
      <vt:lpstr>ŞİDDET NASIL ÖNLENİR?</vt:lpstr>
      <vt:lpstr>PowerPoint Sunusu</vt:lpstr>
      <vt:lpstr>PowerPoint Sunusu</vt:lpstr>
      <vt:lpstr>PowerPoint Sunusu</vt:lpstr>
      <vt:lpstr>PowerPoint Sunusu</vt:lpstr>
      <vt:lpstr>PowerPoint Sunusu</vt:lpstr>
      <vt:lpstr>İNANCIMIZDA VE KÜLTÜRÜMÜZDE ŞİDDETE YER YOKTUR</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GENÇLİK VE ŞİDDET</dc:title>
  <dc:creator>kubilay</dc:creator>
  <cp:lastModifiedBy>CENGiZ_KURAK</cp:lastModifiedBy>
  <cp:revision>44</cp:revision>
  <dcterms:created xsi:type="dcterms:W3CDTF">2015-12-06T19:36:58Z</dcterms:created>
  <dcterms:modified xsi:type="dcterms:W3CDTF">2015-12-22T07:11:29Z</dcterms:modified>
</cp:coreProperties>
</file>