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32"/>
  </p:notesMasterIdLst>
  <p:sldIdLst>
    <p:sldId id="256" r:id="rId2"/>
    <p:sldId id="257" r:id="rId3"/>
    <p:sldId id="258" r:id="rId4"/>
    <p:sldId id="261" r:id="rId5"/>
    <p:sldId id="262" r:id="rId6"/>
    <p:sldId id="264" r:id="rId7"/>
    <p:sldId id="265" r:id="rId8"/>
    <p:sldId id="266" r:id="rId9"/>
    <p:sldId id="268" r:id="rId10"/>
    <p:sldId id="269" r:id="rId11"/>
    <p:sldId id="270" r:id="rId12"/>
    <p:sldId id="271" r:id="rId13"/>
    <p:sldId id="273" r:id="rId14"/>
    <p:sldId id="274" r:id="rId15"/>
    <p:sldId id="277" r:id="rId16"/>
    <p:sldId id="278" r:id="rId17"/>
    <p:sldId id="279" r:id="rId18"/>
    <p:sldId id="280" r:id="rId19"/>
    <p:sldId id="281" r:id="rId20"/>
    <p:sldId id="283" r:id="rId21"/>
    <p:sldId id="286" r:id="rId22"/>
    <p:sldId id="288" r:id="rId23"/>
    <p:sldId id="291" r:id="rId24"/>
    <p:sldId id="293" r:id="rId25"/>
    <p:sldId id="294" r:id="rId26"/>
    <p:sldId id="295" r:id="rId27"/>
    <p:sldId id="297" r:id="rId28"/>
    <p:sldId id="298" r:id="rId29"/>
    <p:sldId id="303" r:id="rId30"/>
    <p:sldId id="304"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C31C8C-C06A-41A9-80E5-311EA0C88CC6}" type="datetimeFigureOut">
              <a:rPr lang="tr-TR" smtClean="0"/>
              <a:pPr/>
              <a:t>13.01.2016</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52A06D-5DE6-400A-A7A6-12C1600AA8C9}" type="slidenum">
              <a:rPr lang="tr-TR" smtClean="0"/>
              <a:pPr/>
              <a:t>‹#›</a:t>
            </a:fld>
            <a:endParaRPr lang="tr-TR"/>
          </a:p>
        </p:txBody>
      </p:sp>
    </p:spTree>
    <p:extLst>
      <p:ext uri="{BB962C8B-B14F-4D97-AF65-F5344CB8AC3E}">
        <p14:creationId xmlns:p14="http://schemas.microsoft.com/office/powerpoint/2010/main" xmlns="" val="1804063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652A06D-5DE6-400A-A7A6-12C1600AA8C9}" type="slidenum">
              <a:rPr lang="tr-TR" smtClean="0"/>
              <a:pPr/>
              <a:t>1</a:t>
            </a:fld>
            <a:endParaRPr lang="tr-TR"/>
          </a:p>
        </p:txBody>
      </p:sp>
    </p:spTree>
    <p:extLst>
      <p:ext uri="{BB962C8B-B14F-4D97-AF65-F5344CB8AC3E}">
        <p14:creationId xmlns:p14="http://schemas.microsoft.com/office/powerpoint/2010/main" xmlns="" val="992399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1652A06D-5DE6-400A-A7A6-12C1600AA8C9}" type="slidenum">
              <a:rPr lang="tr-TR" smtClean="0"/>
              <a:pPr/>
              <a:t>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CDFEECC0-77B4-448F-91A0-B2B9FE05AF6E}" type="datetime1">
              <a:rPr lang="tr-TR" smtClean="0"/>
              <a:t>13.01.2016</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r>
              <a:rPr lang="tr-TR" smtClean="0"/>
              <a:t>Bağcılar İlçe Milli Eğitim Müdürlüğü</a:t>
            </a:r>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4C26727D-8065-40DF-BB09-2091FBDF201C}" type="datetime1">
              <a:rPr lang="tr-TR" smtClean="0"/>
              <a:t>13.01.2016</a:t>
            </a:fld>
            <a:endParaRPr lang="tr-TR"/>
          </a:p>
        </p:txBody>
      </p:sp>
      <p:sp>
        <p:nvSpPr>
          <p:cNvPr id="5" name="Altbilgi Yer Tutucusu 4"/>
          <p:cNvSpPr>
            <a:spLocks noGrp="1"/>
          </p:cNvSpPr>
          <p:nvPr>
            <p:ph type="ftr" sz="quarter" idx="11"/>
          </p:nvPr>
        </p:nvSpPr>
        <p:spPr/>
        <p:txBody>
          <a:bodyPr/>
          <a:lstStyle/>
          <a:p>
            <a:r>
              <a:rPr lang="tr-TR" smtClean="0"/>
              <a:t>Bağcılar İlçe Milli Eğitim Müdürlüğü</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F3818AC5-525C-4F0A-80EA-8966CFACEABA}" type="datetime1">
              <a:rPr lang="tr-TR" smtClean="0"/>
              <a:t>13.01.2016</a:t>
            </a:fld>
            <a:endParaRPr lang="tr-TR"/>
          </a:p>
        </p:txBody>
      </p:sp>
      <p:sp>
        <p:nvSpPr>
          <p:cNvPr id="5" name="Altbilgi Yer Tutucusu 4"/>
          <p:cNvSpPr>
            <a:spLocks noGrp="1"/>
          </p:cNvSpPr>
          <p:nvPr>
            <p:ph type="ftr" sz="quarter" idx="11"/>
          </p:nvPr>
        </p:nvSpPr>
        <p:spPr/>
        <p:txBody>
          <a:bodyPr/>
          <a:lstStyle/>
          <a:p>
            <a:r>
              <a:rPr lang="tr-TR" smtClean="0"/>
              <a:t>Bağcılar İlçe Milli Eğitim Müdürlüğü</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78F25F1D-17E2-4235-A1F8-EC3650299EA8}" type="datetime1">
              <a:rPr lang="tr-TR" smtClean="0"/>
              <a:t>13.01.2016</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pPr/>
              <a:t>‹#›</a:t>
            </a:fld>
            <a:endParaRPr lang="tr-TR"/>
          </a:p>
        </p:txBody>
      </p:sp>
      <p:sp>
        <p:nvSpPr>
          <p:cNvPr id="10" name="Altbilgi Yer Tutucusu 9"/>
          <p:cNvSpPr>
            <a:spLocks noGrp="1"/>
          </p:cNvSpPr>
          <p:nvPr>
            <p:ph type="ftr" sz="quarter" idx="16"/>
          </p:nvPr>
        </p:nvSpPr>
        <p:spPr/>
        <p:txBody>
          <a:bodyPr rtlCol="0"/>
          <a:lstStyle/>
          <a:p>
            <a:r>
              <a:rPr lang="tr-TR" smtClean="0"/>
              <a:t>Bağcılar İlçe Milli Eğitim Müdürlüğü</a:t>
            </a:r>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7C7F440E-F384-4513-A31F-EEDB8731BD68}" type="datetime1">
              <a:rPr lang="tr-TR" smtClean="0"/>
              <a:t>13.01.2016</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r>
              <a:rPr lang="tr-TR" smtClean="0"/>
              <a:t>Bağcılar İlçe Milli Eğitim Müdürlüğü</a:t>
            </a:r>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E0D19DC3-9DE4-4E7E-9A73-08790525074F}" type="datetime1">
              <a:rPr lang="tr-TR" smtClean="0"/>
              <a:t>13.01.2016</a:t>
            </a:fld>
            <a:endParaRPr lang="tr-TR"/>
          </a:p>
        </p:txBody>
      </p:sp>
      <p:sp>
        <p:nvSpPr>
          <p:cNvPr id="6" name="Altbilgi Yer Tutucusu 5"/>
          <p:cNvSpPr>
            <a:spLocks noGrp="1"/>
          </p:cNvSpPr>
          <p:nvPr>
            <p:ph type="ftr" sz="quarter" idx="11"/>
          </p:nvPr>
        </p:nvSpPr>
        <p:spPr/>
        <p:txBody>
          <a:bodyPr/>
          <a:lstStyle/>
          <a:p>
            <a:r>
              <a:rPr lang="tr-TR" smtClean="0"/>
              <a:t>Bağcılar İlçe Milli Eğitim Müdürlüğü</a:t>
            </a:r>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pPr/>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C4BE849A-4FC2-4957-A5D0-6E56572A587F}" type="datetime1">
              <a:rPr lang="tr-TR" smtClean="0"/>
              <a:t>13.01.2016</a:t>
            </a:fld>
            <a:endParaRPr lang="tr-TR"/>
          </a:p>
        </p:txBody>
      </p:sp>
      <p:sp>
        <p:nvSpPr>
          <p:cNvPr id="8" name="Altbilgi Yer Tutucusu 7"/>
          <p:cNvSpPr>
            <a:spLocks noGrp="1"/>
          </p:cNvSpPr>
          <p:nvPr>
            <p:ph type="ftr" sz="quarter" idx="11"/>
          </p:nvPr>
        </p:nvSpPr>
        <p:spPr/>
        <p:txBody>
          <a:bodyPr/>
          <a:lstStyle/>
          <a:p>
            <a:r>
              <a:rPr lang="tr-TR" smtClean="0"/>
              <a:t>Bağcılar İlçe Milli Eğitim Müdürlüğü</a:t>
            </a:r>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pPr/>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DBC41276-17FF-4680-A96D-2C7392BF11CB}" type="datetime1">
              <a:rPr lang="tr-TR" smtClean="0"/>
              <a:t>13.01.2016</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pPr/>
              <a:t>‹#›</a:t>
            </a:fld>
            <a:endParaRPr lang="tr-TR"/>
          </a:p>
        </p:txBody>
      </p:sp>
      <p:sp>
        <p:nvSpPr>
          <p:cNvPr id="8" name="Altbilgi Yer Tutucusu 7"/>
          <p:cNvSpPr>
            <a:spLocks noGrp="1"/>
          </p:cNvSpPr>
          <p:nvPr>
            <p:ph type="ftr" sz="quarter" idx="12"/>
          </p:nvPr>
        </p:nvSpPr>
        <p:spPr/>
        <p:txBody>
          <a:bodyPr rtlCol="0"/>
          <a:lstStyle/>
          <a:p>
            <a:r>
              <a:rPr lang="tr-TR" smtClean="0"/>
              <a:t>Bağcılar İlçe Milli Eğitim Müdürlüğü</a:t>
            </a:r>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8851C80-C22B-49AF-825B-DE9FC87BAD26}" type="datetime1">
              <a:rPr lang="tr-TR" smtClean="0"/>
              <a:t>13.01.2016</a:t>
            </a:fld>
            <a:endParaRPr lang="tr-TR"/>
          </a:p>
        </p:txBody>
      </p:sp>
      <p:sp>
        <p:nvSpPr>
          <p:cNvPr id="3" name="Altbilgi Yer Tutucusu 2"/>
          <p:cNvSpPr>
            <a:spLocks noGrp="1"/>
          </p:cNvSpPr>
          <p:nvPr>
            <p:ph type="ftr" sz="quarter" idx="11"/>
          </p:nvPr>
        </p:nvSpPr>
        <p:spPr/>
        <p:txBody>
          <a:bodyPr/>
          <a:lstStyle/>
          <a:p>
            <a:r>
              <a:rPr lang="tr-TR" smtClean="0"/>
              <a:t>Bağcılar İlçe Milli Eğitim Müdürlüğü</a:t>
            </a:r>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EA9CA4D9-D37D-443B-B834-643C8915A2F6}" type="datetime1">
              <a:rPr lang="tr-TR" smtClean="0"/>
              <a:t>13.01.2016</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pPr/>
              <a:t>‹#›</a:t>
            </a:fld>
            <a:endParaRPr lang="tr-TR"/>
          </a:p>
        </p:txBody>
      </p:sp>
      <p:sp>
        <p:nvSpPr>
          <p:cNvPr id="23" name="Altbilgi Yer Tutucusu 22"/>
          <p:cNvSpPr>
            <a:spLocks noGrp="1"/>
          </p:cNvSpPr>
          <p:nvPr>
            <p:ph type="ftr" sz="quarter" idx="16"/>
          </p:nvPr>
        </p:nvSpPr>
        <p:spPr/>
        <p:txBody>
          <a:bodyPr rtlCol="0"/>
          <a:lstStyle/>
          <a:p>
            <a:r>
              <a:rPr lang="tr-TR" smtClean="0"/>
              <a:t>Bağcılar İlçe Milli Eğitim Müdürlüğü</a:t>
            </a:r>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FD79835B-51C9-4C8A-8A9B-1FCD2606A391}" type="datetime1">
              <a:rPr lang="tr-TR" smtClean="0"/>
              <a:t>13.01.2016</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pPr/>
              <a:t>‹#›</a:t>
            </a:fld>
            <a:endParaRPr lang="tr-TR"/>
          </a:p>
        </p:txBody>
      </p:sp>
      <p:sp>
        <p:nvSpPr>
          <p:cNvPr id="21" name="Altbilgi Yer Tutucusu 20"/>
          <p:cNvSpPr>
            <a:spLocks noGrp="1"/>
          </p:cNvSpPr>
          <p:nvPr>
            <p:ph type="ftr" sz="quarter" idx="12"/>
          </p:nvPr>
        </p:nvSpPr>
        <p:spPr/>
        <p:txBody>
          <a:bodyPr rtlCol="0"/>
          <a:lstStyle/>
          <a:p>
            <a:r>
              <a:rPr lang="tr-TR" smtClean="0"/>
              <a:t>Bağcılar İlçe Milli Eğitim Müdürlüğü</a:t>
            </a: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7AE470D-ADF3-4229-B6E5-9C81F0651590}" type="datetime1">
              <a:rPr lang="tr-TR" smtClean="0"/>
              <a:t>13.01.2016</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tr-TR" smtClean="0"/>
              <a:t>Bağcılar İlçe Milli Eğitim Müdürlüğü</a:t>
            </a:r>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591272" y="1196752"/>
            <a:ext cx="6552728" cy="3096344"/>
          </a:xfrm>
        </p:spPr>
        <p:txBody>
          <a:bodyPr>
            <a:normAutofit/>
          </a:bodyPr>
          <a:lstStyle/>
          <a:p>
            <a:r>
              <a:rPr lang="tr-TR" sz="7200" u="sng" dirty="0"/>
              <a:t>TRAFİK MEVZUATI</a:t>
            </a:r>
            <a:r>
              <a:rPr lang="tr-TR" dirty="0"/>
              <a:t/>
            </a:r>
            <a:br>
              <a:rPr lang="tr-TR" dirty="0"/>
            </a:br>
            <a:endParaRPr lang="tr-TR" dirty="0"/>
          </a:p>
        </p:txBody>
      </p:sp>
      <p:pic>
        <p:nvPicPr>
          <p:cNvPr id="6" name="3 İçerik Yer Tutucusu" descr="logo.jpg"/>
          <p:cNvPicPr>
            <a:picLocks noChangeAspect="1"/>
          </p:cNvPicPr>
          <p:nvPr/>
        </p:nvPicPr>
        <p:blipFill>
          <a:blip r:embed="rId3" cstate="print"/>
          <a:stretch>
            <a:fillRect/>
          </a:stretch>
        </p:blipFill>
        <p:spPr>
          <a:xfrm>
            <a:off x="7596336" y="5200650"/>
            <a:ext cx="1524000" cy="1657350"/>
          </a:xfrm>
          <a:prstGeom prst="rect">
            <a:avLst/>
          </a:prstGeom>
        </p:spPr>
      </p:pic>
    </p:spTree>
    <p:extLst>
      <p:ext uri="{BB962C8B-B14F-4D97-AF65-F5344CB8AC3E}">
        <p14:creationId xmlns:p14="http://schemas.microsoft.com/office/powerpoint/2010/main" xmlns="" val="755731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3717032"/>
            <a:ext cx="7467600" cy="1143000"/>
          </a:xfrm>
        </p:spPr>
        <p:txBody>
          <a:bodyPr>
            <a:normAutofit fontScale="90000"/>
          </a:bodyPr>
          <a:lstStyle/>
          <a:p>
            <a:pPr algn="ctr"/>
            <a:r>
              <a:rPr lang="tr-TR" sz="4400" b="1" dirty="0">
                <a:solidFill>
                  <a:schemeClr val="accent2">
                    <a:lumMod val="50000"/>
                  </a:schemeClr>
                </a:solidFill>
              </a:rPr>
              <a:t>FAHRİ TRAFİK MÜFETTİŞLİĞİ GÖREV VE ÇALIŞMA YÖNETMELİĞİ</a:t>
            </a:r>
            <a:r>
              <a:rPr lang="tr-TR" dirty="0"/>
              <a:t/>
            </a:r>
            <a:br>
              <a:rPr lang="tr-TR" dirty="0"/>
            </a:br>
            <a:endParaRPr lang="tr-TR" dirty="0"/>
          </a:p>
        </p:txBody>
      </p:sp>
      <p:sp>
        <p:nvSpPr>
          <p:cNvPr id="4" name="3 Altbilgi Yer Tutucusu"/>
          <p:cNvSpPr>
            <a:spLocks noGrp="1"/>
          </p:cNvSpPr>
          <p:nvPr>
            <p:ph type="ftr" sz="quarter" idx="16"/>
          </p:nvPr>
        </p:nvSpPr>
        <p:spPr/>
        <p:txBody>
          <a:bodyPr/>
          <a:lstStyle/>
          <a:p>
            <a:r>
              <a:rPr lang="tr-TR" smtClean="0"/>
              <a:t>Bağcılar İlçe Milli Eğitim Müdürlüğü</a:t>
            </a:r>
            <a:endParaRPr lang="tr-TR"/>
          </a:p>
        </p:txBody>
      </p:sp>
      <p:pic>
        <p:nvPicPr>
          <p:cNvPr id="5" name="3 İçerik Yer Tutucusu" descr="logo.jpg"/>
          <p:cNvPicPr>
            <a:picLocks noChangeAspect="1"/>
          </p:cNvPicPr>
          <p:nvPr/>
        </p:nvPicPr>
        <p:blipFill>
          <a:blip r:embed="rId2" cstate="print"/>
          <a:stretch>
            <a:fillRect/>
          </a:stretch>
        </p:blipFill>
        <p:spPr>
          <a:xfrm>
            <a:off x="7596336" y="5200650"/>
            <a:ext cx="1524000" cy="1657350"/>
          </a:xfrm>
          <a:prstGeom prst="rect">
            <a:avLst/>
          </a:prstGeom>
        </p:spPr>
      </p:pic>
    </p:spTree>
    <p:extLst>
      <p:ext uri="{BB962C8B-B14F-4D97-AF65-F5344CB8AC3E}">
        <p14:creationId xmlns:p14="http://schemas.microsoft.com/office/powerpoint/2010/main" xmlns="" val="41913944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476672"/>
            <a:ext cx="7467600" cy="4873752"/>
          </a:xfrm>
        </p:spPr>
        <p:txBody>
          <a:bodyPr/>
          <a:lstStyle/>
          <a:p>
            <a:pPr algn="just"/>
            <a:r>
              <a:rPr lang="tr-TR" dirty="0" smtClean="0"/>
              <a:t>Bu </a:t>
            </a:r>
            <a:r>
              <a:rPr lang="tr-TR" dirty="0"/>
              <a:t>Yönetmeliğin amacı; fahri trafik müfettişi olarak görevlendirileceklerde aranacak şartları, bunların görev, yetki ve sorumlulukları ile diğer esas ve usulleri belirlemektir.</a:t>
            </a:r>
          </a:p>
          <a:p>
            <a:pPr algn="just"/>
            <a:r>
              <a:rPr lang="tr-TR" dirty="0" smtClean="0"/>
              <a:t>Bu Yönetmelik, fahri trafik müfettişliği görevinin verilmesi ve iptali ile kural ihlali yapan sürücüler hakkında trafik suçu tespit tutanağı düzenlenmesini ve bu tutanağın en yakın trafik birimlerine gönderilmesiyle birlikte, yapılacak olan uygulamanın esas ve usullerini kapsar.</a:t>
            </a:r>
            <a:endParaRPr lang="tr-TR" dirty="0"/>
          </a:p>
        </p:txBody>
      </p:sp>
      <p:sp>
        <p:nvSpPr>
          <p:cNvPr id="5" name="4 Altbilgi Yer Tutucusu"/>
          <p:cNvSpPr>
            <a:spLocks noGrp="1"/>
          </p:cNvSpPr>
          <p:nvPr>
            <p:ph type="ftr" sz="quarter" idx="16"/>
          </p:nvPr>
        </p:nvSpPr>
        <p:spPr/>
        <p:txBody>
          <a:bodyPr/>
          <a:lstStyle/>
          <a:p>
            <a:r>
              <a:rPr lang="tr-TR" smtClean="0"/>
              <a:t>Bağcılar İlçe Milli Eğitim Müdürlüğü</a:t>
            </a:r>
            <a:endParaRPr lang="tr-TR"/>
          </a:p>
        </p:txBody>
      </p:sp>
      <p:pic>
        <p:nvPicPr>
          <p:cNvPr id="6" name="3 İçerik Yer Tutucusu" descr="logo.jpg"/>
          <p:cNvPicPr>
            <a:picLocks noChangeAspect="1"/>
          </p:cNvPicPr>
          <p:nvPr/>
        </p:nvPicPr>
        <p:blipFill>
          <a:blip r:embed="rId2" cstate="print"/>
          <a:stretch>
            <a:fillRect/>
          </a:stretch>
        </p:blipFill>
        <p:spPr>
          <a:xfrm>
            <a:off x="7596336" y="5200650"/>
            <a:ext cx="1524000" cy="1657350"/>
          </a:xfrm>
          <a:prstGeom prst="rect">
            <a:avLst/>
          </a:prstGeom>
        </p:spPr>
      </p:pic>
    </p:spTree>
    <p:extLst>
      <p:ext uri="{BB962C8B-B14F-4D97-AF65-F5344CB8AC3E}">
        <p14:creationId xmlns:p14="http://schemas.microsoft.com/office/powerpoint/2010/main" xmlns="" val="16488792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251520" y="332656"/>
            <a:ext cx="7427168" cy="4349080"/>
          </a:xfrm>
        </p:spPr>
        <p:txBody>
          <a:bodyPr>
            <a:noAutofit/>
          </a:bodyPr>
          <a:lstStyle/>
          <a:p>
            <a:r>
              <a:rPr lang="tr-TR" sz="1600" b="1" dirty="0" smtClean="0"/>
              <a:t>Müfettiş </a:t>
            </a:r>
            <a:r>
              <a:rPr lang="tr-TR" sz="1600" b="1" dirty="0" smtClean="0"/>
              <a:t>olacaklarda aşağıdaki şartlar aranır.</a:t>
            </a:r>
          </a:p>
          <a:p>
            <a:r>
              <a:rPr lang="tr-TR" sz="1600" dirty="0" smtClean="0"/>
              <a:t>a) Türkiye Cumhuriyeti vatandaşı olmak,</a:t>
            </a:r>
          </a:p>
          <a:p>
            <a:r>
              <a:rPr lang="tr-TR" sz="1600" dirty="0" smtClean="0"/>
              <a:t>b) En az kırk yaşında olmak,</a:t>
            </a:r>
          </a:p>
          <a:p>
            <a:r>
              <a:rPr lang="tr-TR" sz="1600" dirty="0" smtClean="0"/>
              <a:t>c) </a:t>
            </a:r>
            <a:r>
              <a:rPr lang="tr-TR" sz="1600" dirty="0" smtClean="0"/>
              <a:t>En </a:t>
            </a:r>
            <a:r>
              <a:rPr lang="tr-TR" sz="1600" dirty="0" smtClean="0"/>
              <a:t>az yüksekokul mezunu olmak</a:t>
            </a:r>
          </a:p>
          <a:p>
            <a:r>
              <a:rPr lang="tr-TR" sz="1600" dirty="0" smtClean="0"/>
              <a:t>d) En az on yıllık sürücü belgesi sahibi olmak,</a:t>
            </a:r>
          </a:p>
          <a:p>
            <a:r>
              <a:rPr lang="tr-TR" sz="1600" dirty="0" smtClean="0"/>
              <a:t>e) </a:t>
            </a:r>
            <a:r>
              <a:rPr lang="tr-TR" sz="1600" dirty="0" smtClean="0"/>
              <a:t>Asli </a:t>
            </a:r>
            <a:r>
              <a:rPr lang="tr-TR" sz="1600" dirty="0" smtClean="0"/>
              <a:t>kusurlu olarak ölümlü veya yaralamalı trafik kazasına sebebiyet vermemiş olmak </a:t>
            </a:r>
          </a:p>
          <a:p>
            <a:pPr algn="just"/>
            <a:r>
              <a:rPr lang="tr-TR" sz="1600" dirty="0" smtClean="0"/>
              <a:t>f) Müracaat tarihinden geriye doğru toplam beş yıl içerisinde, hakkında 100 ceza puanı uygulaması sonucu sürücü belgesinin geri alınmamış olması,</a:t>
            </a:r>
          </a:p>
          <a:p>
            <a:r>
              <a:rPr lang="tr-TR" sz="1600" dirty="0" smtClean="0"/>
              <a:t>g) Kamu hizmetlerinden yasaklı olmamak,</a:t>
            </a:r>
          </a:p>
          <a:p>
            <a:pPr algn="just"/>
            <a:r>
              <a:rPr lang="tr-TR" sz="1600" dirty="0" smtClean="0"/>
              <a:t>h) Taksirli suçlar ve aşağıda sayılan suçlar dışında tecil edilmiş hükümler hariç olmak üzere, ağır hapis veya 6 aydan fazla hapis veyahut affa uğramış olsalar bile devletin şahsiyetine karşı işlenen suçlara, zimmet, ihtiras, irtikap, rüşvet, hırsızlık, dolandırıcılık sahtecilik, inancı kötüye kullanma, dolaylı iflas gibi yüz kızartıcı veya şeref ve haysiyeti kırıcı suçtan veya istimal ve istihlak kaçakçılığı hariç, kaçakçılık, resmi ihale ve alım satımlara fesat karıştırma, devlet sırlarını açığa vurma suçlarından dolayı hükümlü bulunmamak. </a:t>
            </a:r>
          </a:p>
          <a:p>
            <a:pPr marL="0" indent="0">
              <a:buNone/>
            </a:pPr>
            <a:r>
              <a:rPr lang="tr-TR" sz="1600" dirty="0"/>
              <a:t>	</a:t>
            </a:r>
          </a:p>
          <a:p>
            <a:endParaRPr lang="tr-TR" sz="1600" dirty="0"/>
          </a:p>
        </p:txBody>
      </p:sp>
      <p:sp>
        <p:nvSpPr>
          <p:cNvPr id="5" name="4 Altbilgi Yer Tutucusu"/>
          <p:cNvSpPr>
            <a:spLocks noGrp="1"/>
          </p:cNvSpPr>
          <p:nvPr>
            <p:ph type="ftr" sz="quarter" idx="16"/>
          </p:nvPr>
        </p:nvSpPr>
        <p:spPr/>
        <p:txBody>
          <a:bodyPr/>
          <a:lstStyle/>
          <a:p>
            <a:r>
              <a:rPr lang="tr-TR" smtClean="0"/>
              <a:t>Bağcılar İlçe Milli Eğitim Müdürlüğü</a:t>
            </a:r>
            <a:endParaRPr lang="tr-TR"/>
          </a:p>
        </p:txBody>
      </p:sp>
      <p:pic>
        <p:nvPicPr>
          <p:cNvPr id="6" name="3 İçerik Yer Tutucusu" descr="logo.jpg"/>
          <p:cNvPicPr>
            <a:picLocks noChangeAspect="1"/>
          </p:cNvPicPr>
          <p:nvPr/>
        </p:nvPicPr>
        <p:blipFill>
          <a:blip r:embed="rId2" cstate="print"/>
          <a:stretch>
            <a:fillRect/>
          </a:stretch>
        </p:blipFill>
        <p:spPr>
          <a:xfrm>
            <a:off x="7596336" y="5200650"/>
            <a:ext cx="1524000" cy="1657350"/>
          </a:xfrm>
          <a:prstGeom prst="rect">
            <a:avLst/>
          </a:prstGeom>
        </p:spPr>
      </p:pic>
    </p:spTree>
    <p:extLst>
      <p:ext uri="{BB962C8B-B14F-4D97-AF65-F5344CB8AC3E}">
        <p14:creationId xmlns:p14="http://schemas.microsoft.com/office/powerpoint/2010/main" xmlns="" val="16186909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1600" y="4005064"/>
            <a:ext cx="7467600" cy="1143000"/>
          </a:xfrm>
        </p:spPr>
        <p:txBody>
          <a:bodyPr>
            <a:noAutofit/>
          </a:bodyPr>
          <a:lstStyle/>
          <a:p>
            <a:pPr algn="ctr"/>
            <a:r>
              <a:rPr lang="tr-TR" sz="4000" b="1" dirty="0">
                <a:solidFill>
                  <a:schemeClr val="accent2">
                    <a:lumMod val="50000"/>
                  </a:schemeClr>
                </a:solidFill>
              </a:rPr>
              <a:t>TİCARİ ARAÇLARDA REKLAM BULUNDURULMASI HAKKINDA YÖNETMELİK</a:t>
            </a:r>
            <a:r>
              <a:rPr lang="tr-TR" sz="4000" dirty="0">
                <a:solidFill>
                  <a:schemeClr val="accent2">
                    <a:lumMod val="50000"/>
                  </a:schemeClr>
                </a:solidFill>
              </a:rPr>
              <a:t/>
            </a:r>
            <a:br>
              <a:rPr lang="tr-TR" sz="4000" dirty="0">
                <a:solidFill>
                  <a:schemeClr val="accent2">
                    <a:lumMod val="50000"/>
                  </a:schemeClr>
                </a:solidFill>
              </a:rPr>
            </a:br>
            <a:endParaRPr lang="tr-TR" sz="4000" dirty="0">
              <a:solidFill>
                <a:schemeClr val="accent2">
                  <a:lumMod val="50000"/>
                </a:schemeClr>
              </a:solidFill>
            </a:endParaRPr>
          </a:p>
        </p:txBody>
      </p:sp>
      <p:sp>
        <p:nvSpPr>
          <p:cNvPr id="4" name="3 Altbilgi Yer Tutucusu"/>
          <p:cNvSpPr>
            <a:spLocks noGrp="1"/>
          </p:cNvSpPr>
          <p:nvPr>
            <p:ph type="ftr" sz="quarter" idx="16"/>
          </p:nvPr>
        </p:nvSpPr>
        <p:spPr/>
        <p:txBody>
          <a:bodyPr/>
          <a:lstStyle/>
          <a:p>
            <a:r>
              <a:rPr lang="tr-TR" smtClean="0"/>
              <a:t>Bağcılar İlçe Milli Eğitim Müdürlüğü</a:t>
            </a:r>
            <a:endParaRPr lang="tr-TR"/>
          </a:p>
        </p:txBody>
      </p:sp>
      <p:pic>
        <p:nvPicPr>
          <p:cNvPr id="5" name="3 İçerik Yer Tutucusu" descr="logo.jpg"/>
          <p:cNvPicPr>
            <a:picLocks noChangeAspect="1"/>
          </p:cNvPicPr>
          <p:nvPr/>
        </p:nvPicPr>
        <p:blipFill>
          <a:blip r:embed="rId2" cstate="print"/>
          <a:stretch>
            <a:fillRect/>
          </a:stretch>
        </p:blipFill>
        <p:spPr>
          <a:xfrm>
            <a:off x="7596336" y="5200650"/>
            <a:ext cx="1524000" cy="1657350"/>
          </a:xfrm>
          <a:prstGeom prst="rect">
            <a:avLst/>
          </a:prstGeom>
        </p:spPr>
      </p:pic>
    </p:spTree>
    <p:extLst>
      <p:ext uri="{BB962C8B-B14F-4D97-AF65-F5344CB8AC3E}">
        <p14:creationId xmlns:p14="http://schemas.microsoft.com/office/powerpoint/2010/main" xmlns="" val="9335320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95536" y="764704"/>
            <a:ext cx="7467600" cy="4873752"/>
          </a:xfrm>
        </p:spPr>
        <p:txBody>
          <a:bodyPr>
            <a:normAutofit lnSpcReduction="10000"/>
          </a:bodyPr>
          <a:lstStyle/>
          <a:p>
            <a:pPr algn="just"/>
            <a:r>
              <a:rPr lang="tr-TR" dirty="0" smtClean="0"/>
              <a:t>Bu </a:t>
            </a:r>
            <a:r>
              <a:rPr lang="tr-TR" dirty="0"/>
              <a:t>Yönetmeliğin amacı belediye ve mücavir alan sınırları içinde yük ve yolcu taşıyan ticari araçların iç ve dış kısımlarında reklam bulundurulmasına dair usul ve esasları belirlemektir</a:t>
            </a:r>
            <a:r>
              <a:rPr lang="tr-TR" dirty="0" smtClean="0"/>
              <a:t>.</a:t>
            </a:r>
          </a:p>
          <a:p>
            <a:pPr algn="just"/>
            <a:r>
              <a:rPr lang="tr-TR" dirty="0" smtClean="0"/>
              <a:t>Bu Yönetmelik 13/10/1983 tarihli ve 2918 sayılı Karayolları Trafik Kanununun 26 </a:t>
            </a:r>
            <a:r>
              <a:rPr lang="tr-TR" dirty="0" err="1" smtClean="0"/>
              <a:t>ncı</a:t>
            </a:r>
            <a:r>
              <a:rPr lang="tr-TR" dirty="0" smtClean="0"/>
              <a:t> maddesine, 10/7/2004 tarihli ve 5216 sayılı Büyükşehir Belediyesi Kanununun 7 ve 23 üncü maddelerine, 3/7/2005 tarihli ve 5393 sayılı Belediye Kanununun 15 ve 59 uncu maddelerine ve 7/11/1996 tarihli ve 4207 sayılı Tütün Ürünlerinin Zararlarının Önlenmesi ve Kontrolü Hakkında Kanuna dayanılarak hazırlanmıştır</a:t>
            </a:r>
          </a:p>
          <a:p>
            <a:pPr algn="just"/>
            <a:endParaRPr lang="tr-TR" dirty="0"/>
          </a:p>
        </p:txBody>
      </p:sp>
      <p:sp>
        <p:nvSpPr>
          <p:cNvPr id="5" name="4 Altbilgi Yer Tutucusu"/>
          <p:cNvSpPr>
            <a:spLocks noGrp="1"/>
          </p:cNvSpPr>
          <p:nvPr>
            <p:ph type="ftr" sz="quarter" idx="16"/>
          </p:nvPr>
        </p:nvSpPr>
        <p:spPr/>
        <p:txBody>
          <a:bodyPr/>
          <a:lstStyle/>
          <a:p>
            <a:r>
              <a:rPr lang="tr-TR" smtClean="0"/>
              <a:t>Bağcılar İlçe Milli Eğitim Müdürlüğü</a:t>
            </a:r>
            <a:endParaRPr lang="tr-TR"/>
          </a:p>
        </p:txBody>
      </p:sp>
      <p:pic>
        <p:nvPicPr>
          <p:cNvPr id="6" name="3 İçerik Yer Tutucusu" descr="logo.jpg"/>
          <p:cNvPicPr>
            <a:picLocks noChangeAspect="1"/>
          </p:cNvPicPr>
          <p:nvPr/>
        </p:nvPicPr>
        <p:blipFill>
          <a:blip r:embed="rId2" cstate="print"/>
          <a:stretch>
            <a:fillRect/>
          </a:stretch>
        </p:blipFill>
        <p:spPr>
          <a:xfrm>
            <a:off x="7596336" y="5200650"/>
            <a:ext cx="1524000" cy="1657350"/>
          </a:xfrm>
          <a:prstGeom prst="rect">
            <a:avLst/>
          </a:prstGeom>
        </p:spPr>
      </p:pic>
    </p:spTree>
    <p:extLst>
      <p:ext uri="{BB962C8B-B14F-4D97-AF65-F5344CB8AC3E}">
        <p14:creationId xmlns:p14="http://schemas.microsoft.com/office/powerpoint/2010/main" xmlns="" val="16836235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0" y="332656"/>
            <a:ext cx="7467600" cy="6069288"/>
          </a:xfrm>
        </p:spPr>
        <p:txBody>
          <a:bodyPr>
            <a:normAutofit fontScale="92500" lnSpcReduction="10000"/>
          </a:bodyPr>
          <a:lstStyle/>
          <a:p>
            <a:pPr algn="just"/>
            <a:r>
              <a:rPr lang="tr-TR" dirty="0" smtClean="0"/>
              <a:t>Bu Yönetmelik hükümleri, belediye ve mücavir alan sınırları içinde umum servis aracı, personel servis aracı ile okul taşıtı hariç olmak üzere ticari amaçla yük ve yolcu taşımacılığı yapılan taksi, taksi dolmuş, minibüs, otobüs ve kamyonetler ile kiralık otomobil cinsi motorlu araçları ve bu araçlarla çekilen hafif römorkları kapsar Belediye sınırları dâhilinde, 3/7/2005 tarihli ve 5393 sayılı Belediye Kanununun 15 inci maddesine göre belediyelerce veya belediyelerin iştirak edeceği şirketlerce işletilen ya da kiralanmak yahut da imtiyazın devri suretiyle gerçek ve tüzel kişilerce işletilen otobüs ve toplu taşıma araçlarında bulunacak reklamlar; Belediye Kanunu, 10/7/2004 tarihli ve 5216 sayılı Büyükşehir Belediyesi Kanunu ve bu kanunlara bağlı mevzuat çerçevesinde tespit edilecek ilke ve esaslar dahilinde ilgili belediye tarafından belirlenir. </a:t>
            </a:r>
            <a:r>
              <a:rPr lang="tr-TR" b="1" i="1" dirty="0" smtClean="0"/>
              <a:t>Belediyelerce reklam giydirilecek otobüslerde, bu Yönetmelik hükümleri uygulanmaz</a:t>
            </a:r>
            <a:r>
              <a:rPr lang="tr-TR" b="1" i="1" dirty="0" smtClean="0"/>
              <a:t>.</a:t>
            </a:r>
            <a:endParaRPr lang="tr-TR" dirty="0" smtClean="0"/>
          </a:p>
        </p:txBody>
      </p:sp>
      <p:sp>
        <p:nvSpPr>
          <p:cNvPr id="5" name="4 Altbilgi Yer Tutucusu"/>
          <p:cNvSpPr>
            <a:spLocks noGrp="1"/>
          </p:cNvSpPr>
          <p:nvPr>
            <p:ph type="ftr" sz="quarter" idx="16"/>
          </p:nvPr>
        </p:nvSpPr>
        <p:spPr/>
        <p:txBody>
          <a:bodyPr/>
          <a:lstStyle/>
          <a:p>
            <a:r>
              <a:rPr lang="tr-TR" smtClean="0"/>
              <a:t>Bağcılar İlçe Milli Eğitim Müdürlüğü</a:t>
            </a:r>
            <a:endParaRPr lang="tr-TR"/>
          </a:p>
        </p:txBody>
      </p:sp>
      <p:pic>
        <p:nvPicPr>
          <p:cNvPr id="6" name="3 İçerik Yer Tutucusu" descr="logo.jpg"/>
          <p:cNvPicPr>
            <a:picLocks noChangeAspect="1"/>
          </p:cNvPicPr>
          <p:nvPr/>
        </p:nvPicPr>
        <p:blipFill>
          <a:blip r:embed="rId2" cstate="print"/>
          <a:stretch>
            <a:fillRect/>
          </a:stretch>
        </p:blipFill>
        <p:spPr>
          <a:xfrm>
            <a:off x="7596336" y="5200650"/>
            <a:ext cx="1524000" cy="1657350"/>
          </a:xfrm>
          <a:prstGeom prst="rect">
            <a:avLst/>
          </a:prstGeom>
        </p:spPr>
      </p:pic>
    </p:spTree>
    <p:extLst>
      <p:ext uri="{BB962C8B-B14F-4D97-AF65-F5344CB8AC3E}">
        <p14:creationId xmlns:p14="http://schemas.microsoft.com/office/powerpoint/2010/main" xmlns="" val="22013132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4509120"/>
            <a:ext cx="7467600" cy="1143000"/>
          </a:xfrm>
        </p:spPr>
        <p:txBody>
          <a:bodyPr>
            <a:noAutofit/>
          </a:bodyPr>
          <a:lstStyle/>
          <a:p>
            <a:pPr algn="ctr"/>
            <a:r>
              <a:rPr lang="tr-TR" sz="4000" b="1" dirty="0">
                <a:solidFill>
                  <a:schemeClr val="accent2">
                    <a:lumMod val="50000"/>
                  </a:schemeClr>
                </a:solidFill>
              </a:rPr>
              <a:t>SÜRÜCÜ ADAYLARI VE SÜRÜCÜLERDE ARANACAK SAĞLIK ŞARTLARI İLE MUAYENELERİNE DAİR </a:t>
            </a:r>
            <a:r>
              <a:rPr lang="tr-TR" sz="4000" b="1" dirty="0" smtClean="0">
                <a:solidFill>
                  <a:schemeClr val="accent2">
                    <a:lumMod val="50000"/>
                  </a:schemeClr>
                </a:solidFill>
              </a:rPr>
              <a:t>YÖNETMELİK</a:t>
            </a:r>
            <a:r>
              <a:rPr lang="tr-TR" sz="4000" dirty="0">
                <a:solidFill>
                  <a:schemeClr val="accent2">
                    <a:lumMod val="50000"/>
                  </a:schemeClr>
                </a:solidFill>
              </a:rPr>
              <a:t/>
            </a:r>
            <a:br>
              <a:rPr lang="tr-TR" sz="4000" dirty="0">
                <a:solidFill>
                  <a:schemeClr val="accent2">
                    <a:lumMod val="50000"/>
                  </a:schemeClr>
                </a:solidFill>
              </a:rPr>
            </a:br>
            <a:endParaRPr lang="tr-TR" sz="4000" dirty="0">
              <a:solidFill>
                <a:schemeClr val="accent2">
                  <a:lumMod val="50000"/>
                </a:schemeClr>
              </a:solidFill>
            </a:endParaRPr>
          </a:p>
        </p:txBody>
      </p:sp>
      <p:sp>
        <p:nvSpPr>
          <p:cNvPr id="4" name="3 Altbilgi Yer Tutucusu"/>
          <p:cNvSpPr>
            <a:spLocks noGrp="1"/>
          </p:cNvSpPr>
          <p:nvPr>
            <p:ph type="ftr" sz="quarter" idx="16"/>
          </p:nvPr>
        </p:nvSpPr>
        <p:spPr/>
        <p:txBody>
          <a:bodyPr/>
          <a:lstStyle/>
          <a:p>
            <a:r>
              <a:rPr lang="tr-TR" dirty="0" smtClean="0"/>
              <a:t>Bağcılar İlçe Milli Eğitim Müdürlüğü</a:t>
            </a:r>
            <a:endParaRPr lang="tr-TR" dirty="0"/>
          </a:p>
        </p:txBody>
      </p:sp>
      <p:pic>
        <p:nvPicPr>
          <p:cNvPr id="5" name="3 İçerik Yer Tutucusu" descr="logo.jpg"/>
          <p:cNvPicPr>
            <a:picLocks noChangeAspect="1"/>
          </p:cNvPicPr>
          <p:nvPr/>
        </p:nvPicPr>
        <p:blipFill>
          <a:blip r:embed="rId2" cstate="print"/>
          <a:stretch>
            <a:fillRect/>
          </a:stretch>
        </p:blipFill>
        <p:spPr>
          <a:xfrm>
            <a:off x="7620000" y="5200650"/>
            <a:ext cx="1524000" cy="1657350"/>
          </a:xfrm>
          <a:prstGeom prst="rect">
            <a:avLst/>
          </a:prstGeom>
        </p:spPr>
      </p:pic>
    </p:spTree>
    <p:extLst>
      <p:ext uri="{BB962C8B-B14F-4D97-AF65-F5344CB8AC3E}">
        <p14:creationId xmlns:p14="http://schemas.microsoft.com/office/powerpoint/2010/main" xmlns="" val="8779654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908720"/>
            <a:ext cx="7467600" cy="5565232"/>
          </a:xfrm>
        </p:spPr>
        <p:txBody>
          <a:bodyPr>
            <a:normAutofit/>
          </a:bodyPr>
          <a:lstStyle/>
          <a:p>
            <a:pPr algn="just"/>
            <a:r>
              <a:rPr lang="tr-TR" dirty="0" smtClean="0"/>
              <a:t>Bu </a:t>
            </a:r>
            <a:r>
              <a:rPr lang="tr-TR" dirty="0"/>
              <a:t>Yönetmeliğin amacı, sürücü adayları ve sürücülerde aranacak sağlık şartları ile muayenelerine dair usul ve esasları belirlemektir</a:t>
            </a:r>
            <a:r>
              <a:rPr lang="tr-TR" dirty="0" smtClean="0"/>
              <a:t>.</a:t>
            </a:r>
          </a:p>
          <a:p>
            <a:pPr marL="0" indent="0" algn="just">
              <a:buNone/>
            </a:pPr>
            <a:endParaRPr lang="tr-TR" dirty="0"/>
          </a:p>
          <a:p>
            <a:pPr algn="just"/>
            <a:r>
              <a:rPr lang="tr-TR" dirty="0" smtClean="0"/>
              <a:t>Bu </a:t>
            </a:r>
            <a:r>
              <a:rPr lang="tr-TR" dirty="0"/>
              <a:t>Yönetmelik hükümleri, sürücü adayları ve sürücülerin sağlık şartları ve muayeneleri ile ilgili hususları kapsar</a:t>
            </a:r>
            <a:r>
              <a:rPr lang="tr-TR" dirty="0" smtClean="0"/>
              <a:t>.</a:t>
            </a:r>
          </a:p>
          <a:p>
            <a:pPr marL="0" indent="0">
              <a:buNone/>
            </a:pPr>
            <a:endParaRPr lang="tr-TR" dirty="0"/>
          </a:p>
        </p:txBody>
      </p:sp>
      <p:sp>
        <p:nvSpPr>
          <p:cNvPr id="5" name="4 Altbilgi Yer Tutucusu"/>
          <p:cNvSpPr>
            <a:spLocks noGrp="1"/>
          </p:cNvSpPr>
          <p:nvPr>
            <p:ph type="ftr" sz="quarter" idx="16"/>
          </p:nvPr>
        </p:nvSpPr>
        <p:spPr/>
        <p:txBody>
          <a:bodyPr/>
          <a:lstStyle/>
          <a:p>
            <a:r>
              <a:rPr lang="tr-TR" smtClean="0"/>
              <a:t>Bağcılar İlçe Milli Eğitim Müdürlüğü</a:t>
            </a:r>
            <a:endParaRPr lang="tr-TR"/>
          </a:p>
        </p:txBody>
      </p:sp>
      <p:pic>
        <p:nvPicPr>
          <p:cNvPr id="6" name="3 İçerik Yer Tutucusu" descr="logo.jpg"/>
          <p:cNvPicPr>
            <a:picLocks noChangeAspect="1"/>
          </p:cNvPicPr>
          <p:nvPr/>
        </p:nvPicPr>
        <p:blipFill>
          <a:blip r:embed="rId2" cstate="print"/>
          <a:stretch>
            <a:fillRect/>
          </a:stretch>
        </p:blipFill>
        <p:spPr>
          <a:xfrm>
            <a:off x="7596336" y="5200650"/>
            <a:ext cx="1524000" cy="1657350"/>
          </a:xfrm>
          <a:prstGeom prst="rect">
            <a:avLst/>
          </a:prstGeom>
        </p:spPr>
      </p:pic>
    </p:spTree>
    <p:extLst>
      <p:ext uri="{BB962C8B-B14F-4D97-AF65-F5344CB8AC3E}">
        <p14:creationId xmlns:p14="http://schemas.microsoft.com/office/powerpoint/2010/main" xmlns="" val="33624561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3861048"/>
            <a:ext cx="7467600" cy="1143000"/>
          </a:xfrm>
        </p:spPr>
        <p:txBody>
          <a:bodyPr>
            <a:noAutofit/>
          </a:bodyPr>
          <a:lstStyle/>
          <a:p>
            <a:pPr algn="ctr"/>
            <a:r>
              <a:rPr lang="tr-TR" sz="4000" b="1" dirty="0">
                <a:solidFill>
                  <a:schemeClr val="accent2">
                    <a:lumMod val="50000"/>
                  </a:schemeClr>
                </a:solidFill>
              </a:rPr>
              <a:t>SÜRÜCÜ DAVRANIŞLARINI GELİŞTİRME EĞİTİMİ YÖNETMELİĞİ</a:t>
            </a:r>
            <a:r>
              <a:rPr lang="tr-TR" sz="4000" dirty="0">
                <a:solidFill>
                  <a:schemeClr val="accent2">
                    <a:lumMod val="50000"/>
                  </a:schemeClr>
                </a:solidFill>
              </a:rPr>
              <a:t/>
            </a:r>
            <a:br>
              <a:rPr lang="tr-TR" sz="4000" dirty="0">
                <a:solidFill>
                  <a:schemeClr val="accent2">
                    <a:lumMod val="50000"/>
                  </a:schemeClr>
                </a:solidFill>
              </a:rPr>
            </a:br>
            <a:endParaRPr lang="tr-TR" sz="4000" dirty="0">
              <a:solidFill>
                <a:schemeClr val="accent2">
                  <a:lumMod val="50000"/>
                </a:schemeClr>
              </a:solidFill>
            </a:endParaRPr>
          </a:p>
        </p:txBody>
      </p:sp>
      <p:sp>
        <p:nvSpPr>
          <p:cNvPr id="4" name="3 Altbilgi Yer Tutucusu"/>
          <p:cNvSpPr>
            <a:spLocks noGrp="1"/>
          </p:cNvSpPr>
          <p:nvPr>
            <p:ph type="ftr" sz="quarter" idx="16"/>
          </p:nvPr>
        </p:nvSpPr>
        <p:spPr/>
        <p:txBody>
          <a:bodyPr/>
          <a:lstStyle/>
          <a:p>
            <a:r>
              <a:rPr lang="tr-TR" smtClean="0"/>
              <a:t>Bağcılar İlçe Milli Eğitim Müdürlüğü</a:t>
            </a:r>
            <a:endParaRPr lang="tr-TR"/>
          </a:p>
        </p:txBody>
      </p:sp>
      <p:pic>
        <p:nvPicPr>
          <p:cNvPr id="5" name="3 İçerik Yer Tutucusu" descr="logo.jpg"/>
          <p:cNvPicPr>
            <a:picLocks noChangeAspect="1"/>
          </p:cNvPicPr>
          <p:nvPr/>
        </p:nvPicPr>
        <p:blipFill>
          <a:blip r:embed="rId2" cstate="print"/>
          <a:stretch>
            <a:fillRect/>
          </a:stretch>
        </p:blipFill>
        <p:spPr>
          <a:xfrm>
            <a:off x="7596336" y="5200650"/>
            <a:ext cx="1524000" cy="1657350"/>
          </a:xfrm>
          <a:prstGeom prst="rect">
            <a:avLst/>
          </a:prstGeom>
        </p:spPr>
      </p:pic>
    </p:spTree>
    <p:extLst>
      <p:ext uri="{BB962C8B-B14F-4D97-AF65-F5344CB8AC3E}">
        <p14:creationId xmlns:p14="http://schemas.microsoft.com/office/powerpoint/2010/main" xmlns="" val="668686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332656"/>
            <a:ext cx="7499176" cy="6264696"/>
          </a:xfrm>
        </p:spPr>
        <p:txBody>
          <a:bodyPr>
            <a:normAutofit/>
          </a:bodyPr>
          <a:lstStyle/>
          <a:p>
            <a:pPr algn="just"/>
            <a:r>
              <a:rPr lang="tr-TR" dirty="0" smtClean="0"/>
              <a:t>Bu </a:t>
            </a:r>
            <a:r>
              <a:rPr lang="tr-TR" dirty="0"/>
              <a:t>Yönetmeliğin amacı, 2918 sayılı Karayolları Trafik Kanununun 48 inci maddesine göre ikinci defa geçici olarak sürücü belgeleri alınan sürücülere sürücü davranışlarını geliştirme eğitimi verilmesi, bu eğitimi verecek birimlerin açılması ve faaliyetleri ile ilgili usul ve esasları belirlemektir</a:t>
            </a:r>
            <a:r>
              <a:rPr lang="tr-TR" dirty="0" smtClean="0"/>
              <a:t>.</a:t>
            </a:r>
          </a:p>
          <a:p>
            <a:pPr marL="0" indent="0">
              <a:buNone/>
            </a:pPr>
            <a:endParaRPr lang="tr-TR" dirty="0"/>
          </a:p>
          <a:p>
            <a:pPr algn="just"/>
            <a:r>
              <a:rPr lang="tr-TR" dirty="0" smtClean="0"/>
              <a:t>Bu </a:t>
            </a:r>
            <a:r>
              <a:rPr lang="tr-TR" dirty="0"/>
              <a:t>Yönetmelik sürücü davranışlarını geliştirme eğitimi veren birimleri, bu birimlerin faaliyetleri ile bu birimlerde eğitim verenleri ve görenleri kapsar</a:t>
            </a:r>
            <a:r>
              <a:rPr lang="tr-TR" dirty="0" smtClean="0"/>
              <a:t>.</a:t>
            </a:r>
          </a:p>
          <a:p>
            <a:pPr marL="0" indent="0">
              <a:buNone/>
            </a:pPr>
            <a:endParaRPr lang="tr-TR" dirty="0"/>
          </a:p>
          <a:p>
            <a:endParaRPr lang="tr-TR" dirty="0"/>
          </a:p>
        </p:txBody>
      </p:sp>
      <p:sp>
        <p:nvSpPr>
          <p:cNvPr id="4" name="3 Altbilgi Yer Tutucusu"/>
          <p:cNvSpPr>
            <a:spLocks noGrp="1"/>
          </p:cNvSpPr>
          <p:nvPr>
            <p:ph type="ftr" sz="quarter" idx="16"/>
          </p:nvPr>
        </p:nvSpPr>
        <p:spPr/>
        <p:txBody>
          <a:bodyPr/>
          <a:lstStyle/>
          <a:p>
            <a:r>
              <a:rPr lang="tr-TR" smtClean="0"/>
              <a:t>Bağcılar İlçe Milli Eğitim Müdürlüğü</a:t>
            </a:r>
            <a:endParaRPr lang="tr-TR"/>
          </a:p>
        </p:txBody>
      </p:sp>
      <p:pic>
        <p:nvPicPr>
          <p:cNvPr id="5" name="3 İçerik Yer Tutucusu" descr="logo.jpg"/>
          <p:cNvPicPr>
            <a:picLocks noChangeAspect="1"/>
          </p:cNvPicPr>
          <p:nvPr/>
        </p:nvPicPr>
        <p:blipFill>
          <a:blip r:embed="rId2" cstate="print"/>
          <a:stretch>
            <a:fillRect/>
          </a:stretch>
        </p:blipFill>
        <p:spPr>
          <a:xfrm>
            <a:off x="7596336" y="5200650"/>
            <a:ext cx="1524000" cy="1657350"/>
          </a:xfrm>
          <a:prstGeom prst="rect">
            <a:avLst/>
          </a:prstGeom>
        </p:spPr>
      </p:pic>
    </p:spTree>
    <p:extLst>
      <p:ext uri="{BB962C8B-B14F-4D97-AF65-F5344CB8AC3E}">
        <p14:creationId xmlns:p14="http://schemas.microsoft.com/office/powerpoint/2010/main" xmlns="" val="4073766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2348880"/>
            <a:ext cx="7467600" cy="1719064"/>
          </a:xfrm>
        </p:spPr>
        <p:txBody>
          <a:bodyPr>
            <a:noAutofit/>
          </a:bodyPr>
          <a:lstStyle/>
          <a:p>
            <a:r>
              <a:rPr lang="tr-TR" sz="4000" b="1" dirty="0">
                <a:solidFill>
                  <a:schemeClr val="accent2">
                    <a:lumMod val="50000"/>
                  </a:schemeClr>
                </a:solidFill>
              </a:rPr>
              <a:t>KARAYOLLARI TRAFİK </a:t>
            </a:r>
            <a:r>
              <a:rPr lang="tr-TR" sz="4000" b="1" dirty="0" smtClean="0">
                <a:solidFill>
                  <a:schemeClr val="accent2">
                    <a:lumMod val="50000"/>
                  </a:schemeClr>
                </a:solidFill>
              </a:rPr>
              <a:t>		KANUNU</a:t>
            </a:r>
            <a:r>
              <a:rPr lang="tr-TR" sz="4000" dirty="0">
                <a:solidFill>
                  <a:schemeClr val="accent2">
                    <a:lumMod val="50000"/>
                  </a:schemeClr>
                </a:solidFill>
              </a:rPr>
              <a:t/>
            </a:r>
            <a:br>
              <a:rPr lang="tr-TR" sz="4000" dirty="0">
                <a:solidFill>
                  <a:schemeClr val="accent2">
                    <a:lumMod val="50000"/>
                  </a:schemeClr>
                </a:solidFill>
              </a:rPr>
            </a:br>
            <a:endParaRPr lang="tr-TR" sz="4000" dirty="0">
              <a:solidFill>
                <a:schemeClr val="accent2">
                  <a:lumMod val="50000"/>
                </a:schemeClr>
              </a:solidFill>
            </a:endParaRPr>
          </a:p>
        </p:txBody>
      </p:sp>
      <p:pic>
        <p:nvPicPr>
          <p:cNvPr id="4" name="3 İçerik Yer Tutucusu" descr="logo.jpg"/>
          <p:cNvPicPr>
            <a:picLocks noGrp="1" noChangeAspect="1"/>
          </p:cNvPicPr>
          <p:nvPr>
            <p:ph sz="quarter" idx="1"/>
          </p:nvPr>
        </p:nvPicPr>
        <p:blipFill>
          <a:blip r:embed="rId2" cstate="print"/>
          <a:stretch>
            <a:fillRect/>
          </a:stretch>
        </p:blipFill>
        <p:spPr>
          <a:xfrm>
            <a:off x="7596336" y="5200650"/>
            <a:ext cx="1524000" cy="1657350"/>
          </a:xfrm>
        </p:spPr>
      </p:pic>
      <p:sp>
        <p:nvSpPr>
          <p:cNvPr id="5" name="4 Altbilgi Yer Tutucusu"/>
          <p:cNvSpPr>
            <a:spLocks noGrp="1"/>
          </p:cNvSpPr>
          <p:nvPr>
            <p:ph type="ftr" sz="quarter" idx="16"/>
          </p:nvPr>
        </p:nvSpPr>
        <p:spPr/>
        <p:txBody>
          <a:bodyPr/>
          <a:lstStyle/>
          <a:p>
            <a:r>
              <a:rPr lang="tr-TR" dirty="0" smtClean="0"/>
              <a:t>Bağcılar İlçe Milli Eğitim Müdürlüğü</a:t>
            </a:r>
            <a:endParaRPr lang="tr-TR" dirty="0"/>
          </a:p>
        </p:txBody>
      </p:sp>
    </p:spTree>
    <p:extLst>
      <p:ext uri="{BB962C8B-B14F-4D97-AF65-F5344CB8AC3E}">
        <p14:creationId xmlns:p14="http://schemas.microsoft.com/office/powerpoint/2010/main" xmlns="" val="10435127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1052736"/>
            <a:ext cx="7467600" cy="1143000"/>
          </a:xfrm>
        </p:spPr>
        <p:txBody>
          <a:bodyPr>
            <a:noAutofit/>
          </a:bodyPr>
          <a:lstStyle/>
          <a:p>
            <a:pPr algn="ctr"/>
            <a:r>
              <a:rPr lang="tr-TR" sz="3600" b="1" dirty="0">
                <a:solidFill>
                  <a:schemeClr val="accent2">
                    <a:lumMod val="50000"/>
                  </a:schemeClr>
                </a:solidFill>
              </a:rPr>
              <a:t>TİCARİ PLAKA VERİLMESİ USÜL VE </a:t>
            </a:r>
            <a:r>
              <a:rPr lang="tr-TR" sz="3600" b="1" dirty="0" smtClean="0">
                <a:solidFill>
                  <a:schemeClr val="accent2">
                    <a:lumMod val="50000"/>
                  </a:schemeClr>
                </a:solidFill>
              </a:rPr>
              <a:t>ESASLARI</a:t>
            </a:r>
            <a:r>
              <a:rPr lang="tr-TR" sz="3600" dirty="0">
                <a:solidFill>
                  <a:schemeClr val="accent2">
                    <a:lumMod val="50000"/>
                  </a:schemeClr>
                </a:solidFill>
              </a:rPr>
              <a:t/>
            </a:r>
            <a:br>
              <a:rPr lang="tr-TR" sz="3600" dirty="0">
                <a:solidFill>
                  <a:schemeClr val="accent2">
                    <a:lumMod val="50000"/>
                  </a:schemeClr>
                </a:solidFill>
              </a:rPr>
            </a:br>
            <a:endParaRPr lang="tr-TR" sz="3600" dirty="0">
              <a:solidFill>
                <a:schemeClr val="accent2">
                  <a:lumMod val="50000"/>
                </a:schemeClr>
              </a:solidFill>
            </a:endParaRPr>
          </a:p>
        </p:txBody>
      </p:sp>
      <p:sp>
        <p:nvSpPr>
          <p:cNvPr id="4" name="3 Altbilgi Yer Tutucusu"/>
          <p:cNvSpPr>
            <a:spLocks noGrp="1"/>
          </p:cNvSpPr>
          <p:nvPr>
            <p:ph type="ftr" sz="quarter" idx="16"/>
          </p:nvPr>
        </p:nvSpPr>
        <p:spPr/>
        <p:txBody>
          <a:bodyPr/>
          <a:lstStyle/>
          <a:p>
            <a:r>
              <a:rPr lang="tr-TR" smtClean="0"/>
              <a:t>Bağcılar İlçe Milli Eğitim Müdürlüğü</a:t>
            </a:r>
            <a:endParaRPr lang="tr-TR"/>
          </a:p>
        </p:txBody>
      </p:sp>
      <p:sp>
        <p:nvSpPr>
          <p:cNvPr id="5" name="İçerik Yer Tutucusu 2"/>
          <p:cNvSpPr>
            <a:spLocks noGrp="1"/>
          </p:cNvSpPr>
          <p:nvPr>
            <p:ph sz="quarter" idx="1"/>
          </p:nvPr>
        </p:nvSpPr>
        <p:spPr>
          <a:xfrm>
            <a:off x="467544" y="1984248"/>
            <a:ext cx="7467600" cy="4873752"/>
          </a:xfrm>
        </p:spPr>
        <p:txBody>
          <a:bodyPr/>
          <a:lstStyle/>
          <a:p>
            <a:pPr marL="0" indent="0" algn="just">
              <a:buNone/>
            </a:pPr>
            <a:r>
              <a:rPr lang="tr-TR" b="1" dirty="0"/>
              <a:t>	</a:t>
            </a:r>
            <a:r>
              <a:rPr lang="tr-TR" b="1" dirty="0" smtClean="0"/>
              <a:t>V</a:t>
            </a:r>
            <a:r>
              <a:rPr lang="tr-TR" dirty="0" smtClean="0"/>
              <a:t>atandaşın </a:t>
            </a:r>
            <a:r>
              <a:rPr lang="tr-TR" dirty="0"/>
              <a:t>ulaşım ihtiyacını karşılamak üzere toplu taşımacılığın geliştirilmesi ve disiplin altına alınması, korsan taşımacılığın önlenmesi ve fiilen çalışmakta olan şoför esnafının haklarının korunması maksadıyla taksi, dolmuş, minibüs ve umum servis araçlarına verilecek ticari plakaların sayısı, verilme usul ve esaslarını tespit etmektir. </a:t>
            </a:r>
          </a:p>
        </p:txBody>
      </p:sp>
      <p:pic>
        <p:nvPicPr>
          <p:cNvPr id="6" name="3 İçerik Yer Tutucusu" descr="logo.jpg"/>
          <p:cNvPicPr>
            <a:picLocks noChangeAspect="1"/>
          </p:cNvPicPr>
          <p:nvPr/>
        </p:nvPicPr>
        <p:blipFill>
          <a:blip r:embed="rId2" cstate="print"/>
          <a:stretch>
            <a:fillRect/>
          </a:stretch>
        </p:blipFill>
        <p:spPr>
          <a:xfrm>
            <a:off x="7596336" y="5200650"/>
            <a:ext cx="1524000" cy="1657350"/>
          </a:xfrm>
          <a:prstGeom prst="rect">
            <a:avLst/>
          </a:prstGeom>
        </p:spPr>
      </p:pic>
    </p:spTree>
    <p:extLst>
      <p:ext uri="{BB962C8B-B14F-4D97-AF65-F5344CB8AC3E}">
        <p14:creationId xmlns:p14="http://schemas.microsoft.com/office/powerpoint/2010/main" xmlns="" val="39159562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2492896"/>
            <a:ext cx="7467600" cy="1143000"/>
          </a:xfrm>
        </p:spPr>
        <p:txBody>
          <a:bodyPr>
            <a:noAutofit/>
          </a:bodyPr>
          <a:lstStyle/>
          <a:p>
            <a:pPr algn="ctr"/>
            <a:r>
              <a:rPr lang="tr-TR" sz="4000" b="1" dirty="0">
                <a:solidFill>
                  <a:schemeClr val="accent2">
                    <a:lumMod val="50000"/>
                  </a:schemeClr>
                </a:solidFill>
              </a:rPr>
              <a:t>TRAFİK DENETİMLERİNDE VE </a:t>
            </a:r>
            <a:r>
              <a:rPr lang="tr-TR" sz="4000" b="1" dirty="0" smtClean="0">
                <a:solidFill>
                  <a:schemeClr val="accent2">
                    <a:lumMod val="50000"/>
                  </a:schemeClr>
                </a:solidFill>
              </a:rPr>
              <a:t>TRAFİK </a:t>
            </a:r>
            <a:r>
              <a:rPr lang="tr-TR" sz="4000" b="1" dirty="0">
                <a:solidFill>
                  <a:schemeClr val="accent2">
                    <a:lumMod val="50000"/>
                  </a:schemeClr>
                </a:solidFill>
              </a:rPr>
              <a:t>KAZALARINDA </a:t>
            </a:r>
            <a:r>
              <a:rPr lang="tr-TR" sz="4000" b="1" dirty="0" smtClean="0">
                <a:solidFill>
                  <a:schemeClr val="accent2">
                    <a:lumMod val="50000"/>
                  </a:schemeClr>
                </a:solidFill>
              </a:rPr>
              <a:t>ALINACAK </a:t>
            </a:r>
            <a:r>
              <a:rPr lang="tr-TR" sz="4000" b="1" dirty="0" smtClean="0">
                <a:solidFill>
                  <a:schemeClr val="accent2">
                    <a:lumMod val="50000"/>
                  </a:schemeClr>
                </a:solidFill>
              </a:rPr>
              <a:t>ÖNLEMLERE </a:t>
            </a:r>
            <a:r>
              <a:rPr lang="tr-TR" sz="4000" b="1" dirty="0">
                <a:solidFill>
                  <a:schemeClr val="accent2">
                    <a:lumMod val="50000"/>
                  </a:schemeClr>
                </a:solidFill>
              </a:rPr>
              <a:t>İLİŞKİN YÖNERGE</a:t>
            </a:r>
            <a:r>
              <a:rPr lang="tr-TR" sz="4000" dirty="0">
                <a:solidFill>
                  <a:schemeClr val="accent2">
                    <a:lumMod val="50000"/>
                  </a:schemeClr>
                </a:solidFill>
              </a:rPr>
              <a:t/>
            </a:r>
            <a:br>
              <a:rPr lang="tr-TR" sz="4000" dirty="0">
                <a:solidFill>
                  <a:schemeClr val="accent2">
                    <a:lumMod val="50000"/>
                  </a:schemeClr>
                </a:solidFill>
              </a:rPr>
            </a:br>
            <a:endParaRPr lang="tr-TR" sz="4000" dirty="0">
              <a:solidFill>
                <a:schemeClr val="accent2">
                  <a:lumMod val="50000"/>
                </a:schemeClr>
              </a:solidFill>
            </a:endParaRPr>
          </a:p>
        </p:txBody>
      </p:sp>
      <p:sp>
        <p:nvSpPr>
          <p:cNvPr id="4" name="3 Altbilgi Yer Tutucusu"/>
          <p:cNvSpPr>
            <a:spLocks noGrp="1"/>
          </p:cNvSpPr>
          <p:nvPr>
            <p:ph type="ftr" sz="quarter" idx="16"/>
          </p:nvPr>
        </p:nvSpPr>
        <p:spPr/>
        <p:txBody>
          <a:bodyPr/>
          <a:lstStyle/>
          <a:p>
            <a:r>
              <a:rPr lang="tr-TR" smtClean="0"/>
              <a:t>Bağcılar İlçe Milli Eğitim Müdürlüğü</a:t>
            </a:r>
            <a:endParaRPr lang="tr-TR"/>
          </a:p>
        </p:txBody>
      </p:sp>
      <p:sp>
        <p:nvSpPr>
          <p:cNvPr id="6" name="İçerik Yer Tutucusu 2"/>
          <p:cNvSpPr>
            <a:spLocks noGrp="1"/>
          </p:cNvSpPr>
          <p:nvPr>
            <p:ph sz="quarter" idx="1"/>
          </p:nvPr>
        </p:nvSpPr>
        <p:spPr>
          <a:xfrm>
            <a:off x="539552" y="3356992"/>
            <a:ext cx="7467600" cy="4873752"/>
          </a:xfrm>
        </p:spPr>
        <p:txBody>
          <a:bodyPr/>
          <a:lstStyle/>
          <a:p>
            <a:r>
              <a:rPr lang="tr-TR" dirty="0" smtClean="0"/>
              <a:t>Bu </a:t>
            </a:r>
            <a:r>
              <a:rPr lang="tr-TR" dirty="0"/>
              <a:t>Yönergenin amacı, trafik denetimlerinde; denetim öncesi, denetim anı ve sonrasında, trafik kazalarında ise; kaza mahalline intikal ve sonrasında yapılacak iş ve işlemlerin usul ve esasları ile trafiği yönetme ve düzenleme hareketlerini belirlemektir.</a:t>
            </a:r>
          </a:p>
          <a:p>
            <a:endParaRPr lang="tr-TR" dirty="0"/>
          </a:p>
        </p:txBody>
      </p:sp>
      <p:pic>
        <p:nvPicPr>
          <p:cNvPr id="7" name="3 İçerik Yer Tutucusu" descr="logo.jpg"/>
          <p:cNvPicPr>
            <a:picLocks noChangeAspect="1"/>
          </p:cNvPicPr>
          <p:nvPr/>
        </p:nvPicPr>
        <p:blipFill>
          <a:blip r:embed="rId2" cstate="print"/>
          <a:stretch>
            <a:fillRect/>
          </a:stretch>
        </p:blipFill>
        <p:spPr>
          <a:xfrm>
            <a:off x="7596336" y="5200650"/>
            <a:ext cx="1524000" cy="1657350"/>
          </a:xfrm>
          <a:prstGeom prst="rect">
            <a:avLst/>
          </a:prstGeom>
        </p:spPr>
      </p:pic>
    </p:spTree>
    <p:extLst>
      <p:ext uri="{BB962C8B-B14F-4D97-AF65-F5344CB8AC3E}">
        <p14:creationId xmlns:p14="http://schemas.microsoft.com/office/powerpoint/2010/main" xmlns="" val="1775900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0" y="188640"/>
            <a:ext cx="7467600" cy="4873752"/>
          </a:xfrm>
        </p:spPr>
        <p:txBody>
          <a:bodyPr>
            <a:noAutofit/>
          </a:bodyPr>
          <a:lstStyle/>
          <a:p>
            <a:pPr algn="just"/>
            <a:r>
              <a:rPr lang="tr-TR" sz="2000" dirty="0" smtClean="0"/>
              <a:t>Bu </a:t>
            </a:r>
            <a:r>
              <a:rPr lang="tr-TR" sz="2000" dirty="0"/>
              <a:t>Yönerge; </a:t>
            </a:r>
            <a:endParaRPr lang="tr-TR" sz="2000" dirty="0" smtClean="0"/>
          </a:p>
          <a:p>
            <a:pPr marL="0" indent="0" algn="just">
              <a:buNone/>
            </a:pPr>
            <a:r>
              <a:rPr lang="tr-TR" sz="2000" dirty="0" smtClean="0"/>
              <a:t>	a</a:t>
            </a:r>
            <a:r>
              <a:rPr lang="tr-TR" sz="2000" dirty="0"/>
              <a:t>) Trafik denetimleri veya kazalarında, araç trafiğinin düzenlenmesi, yönlendirilmesi, yavaşlatılması veya durdurulması için gerekli olan araç, gereç ve teçhizat ile karayolunda önlem alma yöntemleri ve trafik personelinin davranış usul ve esaslarını, </a:t>
            </a:r>
            <a:endParaRPr lang="tr-TR" sz="2000" dirty="0" smtClean="0"/>
          </a:p>
          <a:p>
            <a:pPr algn="just"/>
            <a:r>
              <a:rPr lang="tr-TR" sz="2000" dirty="0" smtClean="0"/>
              <a:t>b) Karayollarında (otoyol, devlet yolu, il yolu, servis yolu, bağlantı yolu, bulvar, cadde, sokak vb.), karayolu dışındaki alanlardan kamuya açık olanlar ile park, bahçe (okul, tesis, kurum bahçesi), park yeri ve garaj (havaalanı, hastane, alışveriş merkezi, tesis-kurum vb. açık–kapalı otoparkı gibi), yolcu ve eşya terminali, servis ve akaryakıt istasyonlarında karayolu taşıt trafiği için faydalanılan yerlerde, erişme kontrollü karayolunda (otoyol) ve para ödenerek yararlanılan karayollarının kamuya açık kesimlerinde ve belirli bir karayolunun bağlantısını sağlayan deniz, göl ve akarsular üzerinde taşımacılık yapan araçların karayolu araçlarına ayrılan kısımları (feribot, sal ve vapurlarda araçların bulunduğu bölümlerde) ile hemzemin geçitlerde meydana gelen trafik kazalarını, </a:t>
            </a:r>
            <a:r>
              <a:rPr lang="tr-TR" sz="2000" dirty="0" smtClean="0"/>
              <a:t>kapsar</a:t>
            </a:r>
            <a:r>
              <a:rPr lang="tr-TR" sz="2000" dirty="0" smtClean="0"/>
              <a:t>.	</a:t>
            </a:r>
          </a:p>
          <a:p>
            <a:pPr marL="0" indent="0">
              <a:buNone/>
            </a:pPr>
            <a:endParaRPr lang="tr-TR" sz="2000" dirty="0"/>
          </a:p>
          <a:p>
            <a:endParaRPr lang="tr-TR" sz="2000" dirty="0"/>
          </a:p>
        </p:txBody>
      </p:sp>
      <p:sp>
        <p:nvSpPr>
          <p:cNvPr id="5" name="4 Altbilgi Yer Tutucusu"/>
          <p:cNvSpPr>
            <a:spLocks noGrp="1"/>
          </p:cNvSpPr>
          <p:nvPr>
            <p:ph type="ftr" sz="quarter" idx="16"/>
          </p:nvPr>
        </p:nvSpPr>
        <p:spPr/>
        <p:txBody>
          <a:bodyPr/>
          <a:lstStyle/>
          <a:p>
            <a:r>
              <a:rPr lang="tr-TR" smtClean="0"/>
              <a:t>Bağcılar İlçe Milli Eğitim Müdürlüğü</a:t>
            </a:r>
            <a:endParaRPr lang="tr-TR"/>
          </a:p>
        </p:txBody>
      </p:sp>
      <p:pic>
        <p:nvPicPr>
          <p:cNvPr id="6" name="3 İçerik Yer Tutucusu" descr="logo.jpg"/>
          <p:cNvPicPr>
            <a:picLocks noChangeAspect="1"/>
          </p:cNvPicPr>
          <p:nvPr/>
        </p:nvPicPr>
        <p:blipFill>
          <a:blip r:embed="rId2" cstate="print"/>
          <a:stretch>
            <a:fillRect/>
          </a:stretch>
        </p:blipFill>
        <p:spPr>
          <a:xfrm>
            <a:off x="7596336" y="5200650"/>
            <a:ext cx="1524000" cy="1657350"/>
          </a:xfrm>
          <a:prstGeom prst="rect">
            <a:avLst/>
          </a:prstGeom>
        </p:spPr>
      </p:pic>
    </p:spTree>
    <p:extLst>
      <p:ext uri="{BB962C8B-B14F-4D97-AF65-F5344CB8AC3E}">
        <p14:creationId xmlns:p14="http://schemas.microsoft.com/office/powerpoint/2010/main" xmlns="" val="42587272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188640"/>
            <a:ext cx="7467600" cy="1143000"/>
          </a:xfrm>
        </p:spPr>
        <p:txBody>
          <a:bodyPr>
            <a:noAutofit/>
          </a:bodyPr>
          <a:lstStyle/>
          <a:p>
            <a:r>
              <a:rPr lang="tr-TR" sz="4000" b="1" dirty="0">
                <a:solidFill>
                  <a:schemeClr val="accent2">
                    <a:lumMod val="50000"/>
                  </a:schemeClr>
                </a:solidFill>
              </a:rPr>
              <a:t>KARAYOLU TAŞIMA </a:t>
            </a:r>
            <a:r>
              <a:rPr lang="tr-TR" sz="4000" b="1" dirty="0" smtClean="0">
                <a:solidFill>
                  <a:schemeClr val="accent2">
                    <a:lumMod val="50000"/>
                  </a:schemeClr>
                </a:solidFill>
              </a:rPr>
              <a:t>			KANUNU </a:t>
            </a:r>
            <a:endParaRPr lang="tr-TR" sz="4000" dirty="0">
              <a:solidFill>
                <a:schemeClr val="accent2">
                  <a:lumMod val="50000"/>
                </a:schemeClr>
              </a:solidFill>
            </a:endParaRPr>
          </a:p>
        </p:txBody>
      </p:sp>
      <p:sp>
        <p:nvSpPr>
          <p:cNvPr id="4" name="3 Altbilgi Yer Tutucusu"/>
          <p:cNvSpPr>
            <a:spLocks noGrp="1"/>
          </p:cNvSpPr>
          <p:nvPr>
            <p:ph type="ftr" sz="quarter" idx="16"/>
          </p:nvPr>
        </p:nvSpPr>
        <p:spPr/>
        <p:txBody>
          <a:bodyPr/>
          <a:lstStyle/>
          <a:p>
            <a:r>
              <a:rPr lang="tr-TR" smtClean="0"/>
              <a:t>Bağcılar İlçe Milli Eğitim Müdürlüğü</a:t>
            </a:r>
            <a:endParaRPr lang="tr-TR"/>
          </a:p>
        </p:txBody>
      </p:sp>
      <p:sp>
        <p:nvSpPr>
          <p:cNvPr id="5" name="İçerik Yer Tutucusu 2"/>
          <p:cNvSpPr>
            <a:spLocks noGrp="1"/>
          </p:cNvSpPr>
          <p:nvPr>
            <p:ph sz="quarter" idx="1"/>
          </p:nvPr>
        </p:nvSpPr>
        <p:spPr>
          <a:xfrm>
            <a:off x="179512" y="1220760"/>
            <a:ext cx="7467600" cy="5637240"/>
          </a:xfrm>
        </p:spPr>
        <p:txBody>
          <a:bodyPr>
            <a:normAutofit/>
          </a:bodyPr>
          <a:lstStyle/>
          <a:p>
            <a:pPr marL="0" indent="0" algn="just">
              <a:buNone/>
            </a:pPr>
            <a:r>
              <a:rPr lang="tr-TR" b="1" dirty="0" smtClean="0"/>
              <a:t>          </a:t>
            </a:r>
            <a:r>
              <a:rPr lang="tr-TR" dirty="0"/>
              <a:t>Bu Kanunun amacı; karayolu taşımalarını ülke ekonomisinin gerektirdiği şekilde düzenlemek, taşımada düzeni ve güvenliği sağlamak, taşımacı, acente ve taşıma işleri komisyoncuları ile nakliyat ambarı ve kargo işletmeciliği ve benzeri hizmetlerin şartlarını belirlemek, taşıma işlerinde istihdam edilenlerin niteliklerini, haklarını ve sorumluluklarını saptamak, karayolu taşımalarının, diğer taşıma sistemleri ile birlikte ve birbirlerini tamamlayıcı olarak hizmet vermesini ve mevcut imkânların daha yararlı bir şekilde kullanılmasını sağlamaktır.</a:t>
            </a:r>
          </a:p>
          <a:p>
            <a:endParaRPr lang="tr-TR" dirty="0"/>
          </a:p>
        </p:txBody>
      </p:sp>
      <p:pic>
        <p:nvPicPr>
          <p:cNvPr id="6" name="3 İçerik Yer Tutucusu" descr="logo.jpg"/>
          <p:cNvPicPr>
            <a:picLocks noChangeAspect="1"/>
          </p:cNvPicPr>
          <p:nvPr/>
        </p:nvPicPr>
        <p:blipFill>
          <a:blip r:embed="rId2" cstate="print"/>
          <a:stretch>
            <a:fillRect/>
          </a:stretch>
        </p:blipFill>
        <p:spPr>
          <a:xfrm>
            <a:off x="7596336" y="5200650"/>
            <a:ext cx="1524000" cy="1657350"/>
          </a:xfrm>
          <a:prstGeom prst="rect">
            <a:avLst/>
          </a:prstGeom>
        </p:spPr>
      </p:pic>
    </p:spTree>
    <p:extLst>
      <p:ext uri="{BB962C8B-B14F-4D97-AF65-F5344CB8AC3E}">
        <p14:creationId xmlns:p14="http://schemas.microsoft.com/office/powerpoint/2010/main" xmlns="" val="7981155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Altbilgi Yer Tutucusu"/>
          <p:cNvSpPr>
            <a:spLocks noGrp="1"/>
          </p:cNvSpPr>
          <p:nvPr>
            <p:ph type="ftr" sz="quarter" idx="16"/>
          </p:nvPr>
        </p:nvSpPr>
        <p:spPr/>
        <p:txBody>
          <a:bodyPr/>
          <a:lstStyle/>
          <a:p>
            <a:r>
              <a:rPr lang="tr-TR" smtClean="0"/>
              <a:t>Bağcılar İlçe Milli Eğitim Müdürlüğü</a:t>
            </a:r>
            <a:endParaRPr lang="tr-TR"/>
          </a:p>
        </p:txBody>
      </p:sp>
      <p:sp>
        <p:nvSpPr>
          <p:cNvPr id="7" name="6 Dikdörtgen"/>
          <p:cNvSpPr/>
          <p:nvPr/>
        </p:nvSpPr>
        <p:spPr>
          <a:xfrm>
            <a:off x="467544" y="474345"/>
            <a:ext cx="7920880" cy="6001643"/>
          </a:xfrm>
          <a:prstGeom prst="rect">
            <a:avLst/>
          </a:prstGeom>
        </p:spPr>
        <p:txBody>
          <a:bodyPr wrap="square">
            <a:spAutoFit/>
          </a:bodyPr>
          <a:lstStyle/>
          <a:p>
            <a:pPr algn="just"/>
            <a:r>
              <a:rPr lang="tr-TR" sz="2400" dirty="0" smtClean="0"/>
              <a:t>Bu Kanun kamuya açık karayolunda motorlu taşıtlarla yapılan yolcu ve eşya taşımalarını, taşımacıları, taşıma acentelerini, taşıma işleri komisyoncularını, nakliyat ambarı ve kargo işletmecilerini, taşıma işlerinde çalışanlar ile taşımalarda yararlanılan her türlü taşıt, araç, gereç, yapıları ve benzerlerini kapsar. </a:t>
            </a:r>
          </a:p>
          <a:p>
            <a:endParaRPr lang="tr-TR" sz="2400" dirty="0" smtClean="0"/>
          </a:p>
          <a:p>
            <a:pPr algn="just"/>
            <a:r>
              <a:rPr lang="tr-TR" sz="2400" dirty="0" smtClean="0"/>
              <a:t>Ancak, özel otomobillerle ve bunların römorklarıyla yapılan taşımalar, genel ve katma bütçeli dairelerle, il özel idareleri, belediyeler, üniversiteler ve kamu iktisadî teşebbüslerine ait otomobillerle yapılan taşımalar, Türk Silahlı Kuvvetlerine ait motorlu taşıt ve bunların römorkları ile yapılan taşımalar, lastik tekerlekli traktörlerle çekilen römorklarla yapılan taşımalar bu Kanun hükümlerine tâbi değildir. </a:t>
            </a:r>
            <a:endParaRPr lang="tr-TR" sz="2400" dirty="0"/>
          </a:p>
        </p:txBody>
      </p:sp>
    </p:spTree>
    <p:extLst>
      <p:ext uri="{BB962C8B-B14F-4D97-AF65-F5344CB8AC3E}">
        <p14:creationId xmlns:p14="http://schemas.microsoft.com/office/powerpoint/2010/main" xmlns="" val="26774533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1124744"/>
            <a:ext cx="7467600" cy="4873752"/>
          </a:xfrm>
        </p:spPr>
        <p:txBody>
          <a:bodyPr/>
          <a:lstStyle/>
          <a:p>
            <a:pPr algn="just"/>
            <a:r>
              <a:rPr lang="tr-TR" dirty="0"/>
              <a:t>İl sınırları içerisindeki taşımalar ile yüz kilometreye kadar olan şehirlerarası taşımaların düzenlenmesi il ve ilçe trafik komisyonları ile işbirliği yapılmak suretiyle ilgili valiliklere, belediye sınırları içerisindeki </a:t>
            </a:r>
            <a:r>
              <a:rPr lang="tr-TR" dirty="0" err="1"/>
              <a:t>şehiriçi</a:t>
            </a:r>
            <a:r>
              <a:rPr lang="tr-TR" dirty="0"/>
              <a:t> taşımalar belediyelere bu Kanuna göre düzenlenecek yönetmelik esasları dahilinde bırakılabilir. </a:t>
            </a:r>
            <a:endParaRPr lang="tr-TR" dirty="0" smtClean="0"/>
          </a:p>
          <a:p>
            <a:pPr marL="0" indent="0" algn="just">
              <a:buNone/>
            </a:pPr>
            <a:endParaRPr lang="tr-TR" dirty="0"/>
          </a:p>
          <a:p>
            <a:pPr algn="just"/>
            <a:r>
              <a:rPr lang="tr-TR" dirty="0"/>
              <a:t>Uluslararası anlaşmalar ile savaş hali, sıkıyönetim, olağanüstü hal ve doğal afet durumlarında uygulanacak hükümler saklıdır</a:t>
            </a:r>
          </a:p>
        </p:txBody>
      </p:sp>
      <p:sp>
        <p:nvSpPr>
          <p:cNvPr id="5" name="4 Altbilgi Yer Tutucusu"/>
          <p:cNvSpPr>
            <a:spLocks noGrp="1"/>
          </p:cNvSpPr>
          <p:nvPr>
            <p:ph type="ftr" sz="quarter" idx="16"/>
          </p:nvPr>
        </p:nvSpPr>
        <p:spPr/>
        <p:txBody>
          <a:bodyPr/>
          <a:lstStyle/>
          <a:p>
            <a:r>
              <a:rPr lang="tr-TR" smtClean="0"/>
              <a:t>Bağcılar İlçe Milli Eğitim Müdürlüğü</a:t>
            </a:r>
            <a:endParaRPr lang="tr-TR"/>
          </a:p>
        </p:txBody>
      </p:sp>
      <p:pic>
        <p:nvPicPr>
          <p:cNvPr id="6" name="3 İçerik Yer Tutucusu" descr="logo.jpg"/>
          <p:cNvPicPr>
            <a:picLocks noChangeAspect="1"/>
          </p:cNvPicPr>
          <p:nvPr/>
        </p:nvPicPr>
        <p:blipFill>
          <a:blip r:embed="rId2" cstate="print"/>
          <a:stretch>
            <a:fillRect/>
          </a:stretch>
        </p:blipFill>
        <p:spPr>
          <a:xfrm>
            <a:off x="7596336" y="5200650"/>
            <a:ext cx="1524000" cy="1657350"/>
          </a:xfrm>
          <a:prstGeom prst="rect">
            <a:avLst/>
          </a:prstGeom>
        </p:spPr>
      </p:pic>
    </p:spTree>
    <p:extLst>
      <p:ext uri="{BB962C8B-B14F-4D97-AF65-F5344CB8AC3E}">
        <p14:creationId xmlns:p14="http://schemas.microsoft.com/office/powerpoint/2010/main" xmlns="" val="32591287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620688"/>
            <a:ext cx="7467600" cy="1215008"/>
          </a:xfrm>
        </p:spPr>
        <p:txBody>
          <a:bodyPr>
            <a:noAutofit/>
          </a:bodyPr>
          <a:lstStyle/>
          <a:p>
            <a:r>
              <a:rPr lang="tr-TR" sz="2800" b="1" dirty="0">
                <a:solidFill>
                  <a:schemeClr val="accent2">
                    <a:lumMod val="50000"/>
                  </a:schemeClr>
                </a:solidFill>
              </a:rPr>
              <a:t>KARAYOLU TAŞIMA YÖNETMELİĞİ</a:t>
            </a:r>
            <a:r>
              <a:rPr lang="tr-TR" sz="4000" dirty="0">
                <a:solidFill>
                  <a:schemeClr val="accent2">
                    <a:lumMod val="50000"/>
                  </a:schemeClr>
                </a:solidFill>
              </a:rPr>
              <a:t/>
            </a:r>
            <a:br>
              <a:rPr lang="tr-TR" sz="4000" dirty="0">
                <a:solidFill>
                  <a:schemeClr val="accent2">
                    <a:lumMod val="50000"/>
                  </a:schemeClr>
                </a:solidFill>
              </a:rPr>
            </a:br>
            <a:r>
              <a:rPr lang="tr-TR" sz="4000" dirty="0">
                <a:solidFill>
                  <a:schemeClr val="accent2">
                    <a:lumMod val="50000"/>
                  </a:schemeClr>
                </a:solidFill>
              </a:rPr>
              <a:t> </a:t>
            </a:r>
            <a:br>
              <a:rPr lang="tr-TR" sz="4000" dirty="0">
                <a:solidFill>
                  <a:schemeClr val="accent2">
                    <a:lumMod val="50000"/>
                  </a:schemeClr>
                </a:solidFill>
              </a:rPr>
            </a:br>
            <a:endParaRPr lang="tr-TR" sz="4000" dirty="0">
              <a:solidFill>
                <a:schemeClr val="accent2">
                  <a:lumMod val="50000"/>
                </a:schemeClr>
              </a:solidFill>
            </a:endParaRPr>
          </a:p>
        </p:txBody>
      </p:sp>
      <p:sp>
        <p:nvSpPr>
          <p:cNvPr id="4" name="3 Altbilgi Yer Tutucusu"/>
          <p:cNvSpPr>
            <a:spLocks noGrp="1"/>
          </p:cNvSpPr>
          <p:nvPr>
            <p:ph type="ftr" sz="quarter" idx="16"/>
          </p:nvPr>
        </p:nvSpPr>
        <p:spPr/>
        <p:txBody>
          <a:bodyPr/>
          <a:lstStyle/>
          <a:p>
            <a:r>
              <a:rPr lang="tr-TR" smtClean="0"/>
              <a:t>Bağcılar İlçe Milli Eğitim Müdürlüğü</a:t>
            </a:r>
            <a:endParaRPr lang="tr-TR"/>
          </a:p>
        </p:txBody>
      </p:sp>
      <p:sp>
        <p:nvSpPr>
          <p:cNvPr id="6" name="İçerik Yer Tutucusu 2"/>
          <p:cNvSpPr>
            <a:spLocks noGrp="1"/>
          </p:cNvSpPr>
          <p:nvPr>
            <p:ph sz="quarter" idx="1"/>
          </p:nvPr>
        </p:nvSpPr>
        <p:spPr>
          <a:xfrm>
            <a:off x="179512" y="692696"/>
            <a:ext cx="7467600" cy="5637240"/>
          </a:xfrm>
        </p:spPr>
        <p:txBody>
          <a:bodyPr>
            <a:normAutofit fontScale="92500" lnSpcReduction="20000"/>
          </a:bodyPr>
          <a:lstStyle/>
          <a:p>
            <a:pPr algn="just"/>
            <a:r>
              <a:rPr lang="tr-TR" dirty="0" smtClean="0"/>
              <a:t>Bu </a:t>
            </a:r>
            <a:r>
              <a:rPr lang="tr-TR" dirty="0"/>
              <a:t>Yönetmeliğin amacı, karayolu taşımacılık faaliyetlerini ülke ekonomisinin gerektirdiği şekilde düzenlemek; taşımacılık faaliyetlerinde düzeni ve güvenliği sağlamak; taşımacı, acente, taşıma işleri komisyonculuğu, taşıma işleri organizatörlüğü, nakliyat ambarı işletmeciliği, kargo işletmeciliği, lojistik işletmeciliği, terminal işletmeciliği, dağıtım işletmeciliği ve benzeri taşımacılık faaliyetleri için mali yeterlilik, mesleki yeterlilik, mesleki saygınlık ilkelerine uygun olarak pazara giriş şartları ile bu faaliyetlerde bulunanların, gönderenlerin, yolcuların, çalışanların haklarını, sorumluluklarını, yükümlülüklerini tespit etmek; taşımacılık faaliyetlerinde istihdam edilenler ile taşımacılık faaliyetlerinde yararlanılan taşıt, araç, gereç, yapı, tesis ve benzerlerinin niteliklerini belirlemek; karayolu taşımalarının diğer taşıma sistemleriyle birlikte ve birbirlerini tamamlayıcı olarak hizmet vermesini, denetimini ve mevcut imkânların daha yararlı bir şekilde kullanılmasını sağlamaktır.</a:t>
            </a:r>
          </a:p>
          <a:p>
            <a:pPr algn="just"/>
            <a:endParaRPr lang="tr-TR" dirty="0"/>
          </a:p>
        </p:txBody>
      </p:sp>
      <p:pic>
        <p:nvPicPr>
          <p:cNvPr id="7" name="3 İçerik Yer Tutucusu" descr="logo.jpg"/>
          <p:cNvPicPr>
            <a:picLocks noChangeAspect="1"/>
          </p:cNvPicPr>
          <p:nvPr/>
        </p:nvPicPr>
        <p:blipFill>
          <a:blip r:embed="rId2" cstate="print"/>
          <a:stretch>
            <a:fillRect/>
          </a:stretch>
        </p:blipFill>
        <p:spPr>
          <a:xfrm>
            <a:off x="7596336" y="5200650"/>
            <a:ext cx="1524000" cy="1657350"/>
          </a:xfrm>
          <a:prstGeom prst="rect">
            <a:avLst/>
          </a:prstGeom>
        </p:spPr>
      </p:pic>
    </p:spTree>
    <p:extLst>
      <p:ext uri="{BB962C8B-B14F-4D97-AF65-F5344CB8AC3E}">
        <p14:creationId xmlns:p14="http://schemas.microsoft.com/office/powerpoint/2010/main" xmlns="" val="3734612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95536" y="404664"/>
            <a:ext cx="7467600" cy="4873752"/>
          </a:xfrm>
        </p:spPr>
        <p:txBody>
          <a:bodyPr>
            <a:normAutofit lnSpcReduction="10000"/>
          </a:bodyPr>
          <a:lstStyle/>
          <a:p>
            <a:pPr marL="0" indent="0" algn="just"/>
            <a:r>
              <a:rPr lang="tr-TR" dirty="0" smtClean="0"/>
              <a:t>Bu </a:t>
            </a:r>
            <a:r>
              <a:rPr lang="tr-TR" dirty="0"/>
              <a:t>Yönetmelik, kamuya açık karayolunda motorlu taşıtlarla yapılan yolcu ve eşya taşımalarını, taşımacı, acente, taşıma işleri komisyonculuğu, taşıma işleri organizatörlüğü, nakliyat ambarı işletmeciliği, kargo işletmeciliği, lojistik işletmeciliği, terminal işletmeciliği, dağıtım işletmeciliği ve benzeri taşımacılık faaliyetlerini yapanlar ile taşıma işlerinde çalışanları, taşımacılık faaliyetlerinde yararlanılan her türlü taşıt, araç, gereç, yapı, tesis ve benzerlerini kapsar</a:t>
            </a:r>
            <a:r>
              <a:rPr lang="tr-TR" dirty="0" smtClean="0"/>
              <a:t>.</a:t>
            </a:r>
          </a:p>
          <a:p>
            <a:pPr marL="0" indent="0" algn="just"/>
            <a:r>
              <a:rPr lang="tr-TR" dirty="0" smtClean="0"/>
              <a:t> </a:t>
            </a:r>
          </a:p>
          <a:p>
            <a:pPr marL="0" indent="0" algn="just"/>
            <a:r>
              <a:rPr lang="tr-TR" dirty="0" smtClean="0"/>
              <a:t>Servis taşımaları hakkındaki usul ve esaslar Bakanlıkça ayrıca düzenlenir.</a:t>
            </a:r>
            <a:endParaRPr lang="tr-TR" dirty="0"/>
          </a:p>
          <a:p>
            <a:endParaRPr lang="tr-TR" dirty="0"/>
          </a:p>
        </p:txBody>
      </p:sp>
      <p:sp>
        <p:nvSpPr>
          <p:cNvPr id="5" name="4 Altbilgi Yer Tutucusu"/>
          <p:cNvSpPr>
            <a:spLocks noGrp="1"/>
          </p:cNvSpPr>
          <p:nvPr>
            <p:ph type="ftr" sz="quarter" idx="16"/>
          </p:nvPr>
        </p:nvSpPr>
        <p:spPr/>
        <p:txBody>
          <a:bodyPr/>
          <a:lstStyle/>
          <a:p>
            <a:r>
              <a:rPr lang="tr-TR" smtClean="0"/>
              <a:t>Bağcılar İlçe Milli Eğitim Müdürlüğü</a:t>
            </a:r>
            <a:endParaRPr lang="tr-TR"/>
          </a:p>
        </p:txBody>
      </p:sp>
      <p:pic>
        <p:nvPicPr>
          <p:cNvPr id="6" name="3 İçerik Yer Tutucusu" descr="logo.jpg"/>
          <p:cNvPicPr>
            <a:picLocks noChangeAspect="1"/>
          </p:cNvPicPr>
          <p:nvPr/>
        </p:nvPicPr>
        <p:blipFill>
          <a:blip r:embed="rId2" cstate="print"/>
          <a:stretch>
            <a:fillRect/>
          </a:stretch>
        </p:blipFill>
        <p:spPr>
          <a:xfrm>
            <a:off x="7596336" y="5200650"/>
            <a:ext cx="1524000" cy="1657350"/>
          </a:xfrm>
          <a:prstGeom prst="rect">
            <a:avLst/>
          </a:prstGeom>
        </p:spPr>
      </p:pic>
    </p:spTree>
    <p:extLst>
      <p:ext uri="{BB962C8B-B14F-4D97-AF65-F5344CB8AC3E}">
        <p14:creationId xmlns:p14="http://schemas.microsoft.com/office/powerpoint/2010/main" xmlns="" val="34745031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179512" y="260648"/>
            <a:ext cx="7467600" cy="4873752"/>
          </a:xfrm>
        </p:spPr>
        <p:txBody>
          <a:bodyPr>
            <a:noAutofit/>
          </a:bodyPr>
          <a:lstStyle/>
          <a:p>
            <a:r>
              <a:rPr lang="tr-TR" sz="2000" b="1" dirty="0" smtClean="0">
                <a:effectLst>
                  <a:outerShdw blurRad="38100" dist="38100" dir="2700000" algn="tl">
                    <a:srgbClr val="000000">
                      <a:alpha val="43137"/>
                    </a:srgbClr>
                  </a:outerShdw>
                </a:effectLst>
              </a:rPr>
              <a:t>Aşağıdaki </a:t>
            </a:r>
            <a:r>
              <a:rPr lang="tr-TR" sz="2000" b="1" dirty="0">
                <a:effectLst>
                  <a:outerShdw blurRad="38100" dist="38100" dir="2700000" algn="tl">
                    <a:srgbClr val="000000">
                      <a:alpha val="43137"/>
                    </a:srgbClr>
                  </a:outerShdw>
                </a:effectLst>
              </a:rPr>
              <a:t>taşıtlarla yapılan taşımalar bu Yönetmeliğin kapsamı dışındadır.</a:t>
            </a:r>
          </a:p>
          <a:p>
            <a:pPr marL="0" indent="0">
              <a:buNone/>
            </a:pPr>
            <a:r>
              <a:rPr lang="tr-TR" sz="2000" dirty="0" smtClean="0"/>
              <a:t>a</a:t>
            </a:r>
            <a:r>
              <a:rPr lang="tr-TR" sz="2000" dirty="0"/>
              <a:t>) Özel otomobillerle ve bunların römorklarıyla yapılan taşımalar.</a:t>
            </a:r>
          </a:p>
          <a:p>
            <a:pPr marL="0" indent="0">
              <a:buNone/>
            </a:pPr>
            <a:r>
              <a:rPr lang="tr-TR" sz="2000" dirty="0" smtClean="0"/>
              <a:t>b</a:t>
            </a:r>
            <a:r>
              <a:rPr lang="tr-TR" sz="2000" dirty="0"/>
              <a:t>) Lastik tekerlekli traktörlerle ve bunların römorklarıyla yapılan taşımalar. </a:t>
            </a:r>
          </a:p>
          <a:p>
            <a:pPr marL="0" indent="0">
              <a:buNone/>
            </a:pPr>
            <a:r>
              <a:rPr lang="tr-TR" sz="2000" dirty="0" smtClean="0"/>
              <a:t>c</a:t>
            </a:r>
            <a:r>
              <a:rPr lang="tr-TR" sz="2000" dirty="0"/>
              <a:t>) Üç tekerlekli taşıtlarla yapılan </a:t>
            </a:r>
            <a:r>
              <a:rPr lang="tr-TR" sz="2000" dirty="0" smtClean="0"/>
              <a:t>taşımalar</a:t>
            </a:r>
          </a:p>
          <a:p>
            <a:pPr>
              <a:buNone/>
            </a:pPr>
            <a:r>
              <a:rPr lang="tr-TR" sz="2000" dirty="0" smtClean="0"/>
              <a:t>d) Türk Silahlı Kuvvetlerine ait taşıtlarla ve bunların römorklarıyla yapılan taşımalar.</a:t>
            </a:r>
          </a:p>
          <a:p>
            <a:pPr algn="just">
              <a:buNone/>
            </a:pPr>
            <a:r>
              <a:rPr lang="tr-TR" sz="2000" dirty="0" smtClean="0"/>
              <a:t>e</a:t>
            </a:r>
            <a:r>
              <a:rPr lang="tr-TR" sz="2000" dirty="0" smtClean="0"/>
              <a:t>) Gerçek kişiler adına hususi olarak kayıt ve tescil edilmiş kamyonet cinsi taşıtlarla ve bunların römorklarıyla yapılan ve hem taşımanın hem de taşınan eşyanın ticari olmadığı taşımalar</a:t>
            </a:r>
            <a:r>
              <a:rPr lang="tr-TR" sz="2000" dirty="0" smtClean="0"/>
              <a:t>.</a:t>
            </a:r>
          </a:p>
          <a:p>
            <a:pPr algn="just">
              <a:buNone/>
            </a:pPr>
            <a:r>
              <a:rPr lang="tr-TR" sz="2000" dirty="0" smtClean="0"/>
              <a:t>f) Araç tescil belgesinde kar küreme aracı, seyyar vinç, yol yıkama ve/veya süpürme aracı, vidanjör, beton pompalama aracı ve benzeri adlar altında yer alan iş </a:t>
            </a:r>
            <a:r>
              <a:rPr lang="tr-TR" sz="2000" dirty="0" err="1" smtClean="0"/>
              <a:t>makinası</a:t>
            </a:r>
            <a:r>
              <a:rPr lang="tr-TR" sz="2000" dirty="0" smtClean="0"/>
              <a:t> işlevi gören araçlar ile cenaze aracı, ambulans veya naklen yayın aracı olarak yer alan araçlarla kullanım amaçlarına uygun olarak yapılan taşımalar.</a:t>
            </a:r>
          </a:p>
          <a:p>
            <a:pPr algn="just">
              <a:buNone/>
            </a:pPr>
            <a:endParaRPr lang="tr-TR" sz="1600" dirty="0" smtClean="0"/>
          </a:p>
          <a:p>
            <a:pPr marL="0" indent="0">
              <a:buNone/>
            </a:pPr>
            <a:endParaRPr lang="tr-TR" sz="2000" dirty="0"/>
          </a:p>
        </p:txBody>
      </p:sp>
      <p:sp>
        <p:nvSpPr>
          <p:cNvPr id="5" name="4 Altbilgi Yer Tutucusu"/>
          <p:cNvSpPr>
            <a:spLocks noGrp="1"/>
          </p:cNvSpPr>
          <p:nvPr>
            <p:ph type="ftr" sz="quarter" idx="16"/>
          </p:nvPr>
        </p:nvSpPr>
        <p:spPr/>
        <p:txBody>
          <a:bodyPr/>
          <a:lstStyle/>
          <a:p>
            <a:r>
              <a:rPr lang="tr-TR" smtClean="0"/>
              <a:t>Bağcılar İlçe Milli Eğitim Müdürlüğü</a:t>
            </a:r>
            <a:endParaRPr lang="tr-TR"/>
          </a:p>
        </p:txBody>
      </p:sp>
      <p:pic>
        <p:nvPicPr>
          <p:cNvPr id="6" name="3 İçerik Yer Tutucusu" descr="logo.jpg"/>
          <p:cNvPicPr>
            <a:picLocks noChangeAspect="1"/>
          </p:cNvPicPr>
          <p:nvPr/>
        </p:nvPicPr>
        <p:blipFill>
          <a:blip r:embed="rId2" cstate="print"/>
          <a:stretch>
            <a:fillRect/>
          </a:stretch>
        </p:blipFill>
        <p:spPr>
          <a:xfrm>
            <a:off x="7596336" y="5200650"/>
            <a:ext cx="1524000" cy="1657350"/>
          </a:xfrm>
          <a:prstGeom prst="rect">
            <a:avLst/>
          </a:prstGeom>
        </p:spPr>
      </p:pic>
    </p:spTree>
    <p:extLst>
      <p:ext uri="{BB962C8B-B14F-4D97-AF65-F5344CB8AC3E}">
        <p14:creationId xmlns:p14="http://schemas.microsoft.com/office/powerpoint/2010/main" xmlns="" val="6169128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3933056"/>
            <a:ext cx="7467600" cy="1143000"/>
          </a:xfrm>
        </p:spPr>
        <p:txBody>
          <a:bodyPr>
            <a:noAutofit/>
          </a:bodyPr>
          <a:lstStyle/>
          <a:p>
            <a:pPr algn="ctr"/>
            <a:r>
              <a:rPr lang="tr-TR" sz="4000" b="1" dirty="0">
                <a:solidFill>
                  <a:schemeClr val="accent2">
                    <a:lumMod val="50000"/>
                  </a:schemeClr>
                </a:solidFill>
              </a:rPr>
              <a:t>MİLLÎ EĞİTİM BAKANLIĞI ÖZEL MOTORLU TAŞIT</a:t>
            </a:r>
            <a:r>
              <a:rPr lang="tr-TR" sz="4000" dirty="0">
                <a:solidFill>
                  <a:schemeClr val="accent2">
                    <a:lumMod val="50000"/>
                  </a:schemeClr>
                </a:solidFill>
              </a:rPr>
              <a:t/>
            </a:r>
            <a:br>
              <a:rPr lang="tr-TR" sz="4000" dirty="0">
                <a:solidFill>
                  <a:schemeClr val="accent2">
                    <a:lumMod val="50000"/>
                  </a:schemeClr>
                </a:solidFill>
              </a:rPr>
            </a:br>
            <a:r>
              <a:rPr lang="tr-TR" sz="4000" b="1" dirty="0">
                <a:solidFill>
                  <a:schemeClr val="accent2">
                    <a:lumMod val="50000"/>
                  </a:schemeClr>
                </a:solidFill>
              </a:rPr>
              <a:t>SÜRÜCÜLERİ KURSU </a:t>
            </a:r>
            <a:r>
              <a:rPr lang="tr-TR" sz="4000" b="1" dirty="0" smtClean="0">
                <a:solidFill>
                  <a:schemeClr val="accent2">
                    <a:lumMod val="50000"/>
                  </a:schemeClr>
                </a:solidFill>
              </a:rPr>
              <a:t>YÖNETMELİĞİ </a:t>
            </a:r>
            <a:r>
              <a:rPr lang="tr-TR" sz="4000" dirty="0">
                <a:solidFill>
                  <a:schemeClr val="accent2">
                    <a:lumMod val="50000"/>
                  </a:schemeClr>
                </a:solidFill>
              </a:rPr>
              <a:t/>
            </a:r>
            <a:br>
              <a:rPr lang="tr-TR" sz="4000" dirty="0">
                <a:solidFill>
                  <a:schemeClr val="accent2">
                    <a:lumMod val="50000"/>
                  </a:schemeClr>
                </a:solidFill>
              </a:rPr>
            </a:br>
            <a:endParaRPr lang="tr-TR" sz="4000" dirty="0">
              <a:solidFill>
                <a:schemeClr val="accent2">
                  <a:lumMod val="50000"/>
                </a:schemeClr>
              </a:solidFill>
            </a:endParaRPr>
          </a:p>
        </p:txBody>
      </p:sp>
      <p:sp>
        <p:nvSpPr>
          <p:cNvPr id="4" name="3 Altbilgi Yer Tutucusu"/>
          <p:cNvSpPr>
            <a:spLocks noGrp="1"/>
          </p:cNvSpPr>
          <p:nvPr>
            <p:ph type="ftr" sz="quarter" idx="16"/>
          </p:nvPr>
        </p:nvSpPr>
        <p:spPr/>
        <p:txBody>
          <a:bodyPr/>
          <a:lstStyle/>
          <a:p>
            <a:r>
              <a:rPr lang="tr-TR" smtClean="0"/>
              <a:t>Bağcılar İlçe Milli Eğitim Müdürlüğü</a:t>
            </a:r>
            <a:endParaRPr lang="tr-TR"/>
          </a:p>
        </p:txBody>
      </p:sp>
      <p:pic>
        <p:nvPicPr>
          <p:cNvPr id="5" name="3 İçerik Yer Tutucusu" descr="logo.jpg"/>
          <p:cNvPicPr>
            <a:picLocks noChangeAspect="1"/>
          </p:cNvPicPr>
          <p:nvPr/>
        </p:nvPicPr>
        <p:blipFill>
          <a:blip r:embed="rId2" cstate="print"/>
          <a:stretch>
            <a:fillRect/>
          </a:stretch>
        </p:blipFill>
        <p:spPr>
          <a:xfrm>
            <a:off x="7596336" y="5200650"/>
            <a:ext cx="1524000" cy="1657350"/>
          </a:xfrm>
          <a:prstGeom prst="rect">
            <a:avLst/>
          </a:prstGeom>
        </p:spPr>
      </p:pic>
    </p:spTree>
    <p:extLst>
      <p:ext uri="{BB962C8B-B14F-4D97-AF65-F5344CB8AC3E}">
        <p14:creationId xmlns:p14="http://schemas.microsoft.com/office/powerpoint/2010/main" xmlns="" val="1459597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0" y="1412776"/>
            <a:ext cx="7992888" cy="2952328"/>
          </a:xfrm>
        </p:spPr>
        <p:txBody>
          <a:bodyPr>
            <a:noAutofit/>
          </a:bodyPr>
          <a:lstStyle/>
          <a:p>
            <a:r>
              <a:rPr lang="tr-TR" sz="1600" dirty="0" smtClean="0"/>
              <a:t>Bu </a:t>
            </a:r>
            <a:r>
              <a:rPr lang="tr-TR" sz="1600" dirty="0"/>
              <a:t>Kanunun amacı, karayollarında, can ve mal güvenliği yönünden trafik düzenini sağlamak ve trafik güvenliğini ilgilendiren tüm konularda alınacak önlemleri belirlemektir</a:t>
            </a:r>
            <a:r>
              <a:rPr lang="tr-TR" sz="1600" dirty="0" smtClean="0"/>
              <a:t>.</a:t>
            </a:r>
          </a:p>
          <a:p>
            <a:pPr fontAlgn="base"/>
            <a:endParaRPr lang="tr-TR" sz="1600" dirty="0" smtClean="0"/>
          </a:p>
          <a:p>
            <a:pPr fontAlgn="base"/>
            <a:r>
              <a:rPr lang="tr-TR" sz="1600" dirty="0" smtClean="0"/>
              <a:t>Bu </a:t>
            </a:r>
            <a:r>
              <a:rPr lang="tr-TR" sz="1600" dirty="0" smtClean="0"/>
              <a:t>Kanun, trafikle ilgili kuralları, şartları, hak ve yükümlülükleri, bunların uygulanmasını ve denetlenmesini, ilgili kuruluşları ve bunların görev, yetki ve sorumluluk, çalışma usulleri ile diğer hükümleri kapsar</a:t>
            </a:r>
            <a:r>
              <a:rPr lang="tr-TR" sz="1600" dirty="0" smtClean="0"/>
              <a:t>.</a:t>
            </a:r>
          </a:p>
          <a:p>
            <a:pPr fontAlgn="base"/>
            <a:endParaRPr lang="tr-TR" sz="1600" dirty="0" smtClean="0"/>
          </a:p>
          <a:p>
            <a:pPr fontAlgn="base"/>
            <a:r>
              <a:rPr lang="tr-TR" sz="1600" dirty="0" smtClean="0"/>
              <a:t>Bu </a:t>
            </a:r>
            <a:r>
              <a:rPr lang="tr-TR" sz="1600" dirty="0" smtClean="0"/>
              <a:t>Kanun, karayollarında uygulanır. Ancak aksine bir hüküm yoksa;</a:t>
            </a:r>
          </a:p>
          <a:p>
            <a:pPr fontAlgn="base">
              <a:buNone/>
            </a:pPr>
            <a:r>
              <a:rPr lang="tr-TR" sz="1600" dirty="0" smtClean="0"/>
              <a:t>	a) Karayolu dışındaki alanlardan kamuya açık olanlar ile park, bahçe, park yeri, garaj, yolcu ve eşya terminali, servis ve akaryakıt istasyonlarında karayolu taşıt trafiği için faydalanılan yerler ile,</a:t>
            </a:r>
          </a:p>
          <a:p>
            <a:pPr fontAlgn="base">
              <a:buNone/>
            </a:pPr>
            <a:r>
              <a:rPr lang="tr-TR" sz="1600" dirty="0" smtClean="0"/>
              <a:t>	b) Erişme kontrollü karayolunda ve para ödenerek yararlanılan karayollarının kamuya açık kesimlerinde ve belirli bir karayolunun bağlantısını sağlayan deniz, göl ve akarsular üzerinde kamu hizmeti gören araçların, karayolu araçlarına ayrılan kısımlarında da,</a:t>
            </a:r>
          </a:p>
          <a:p>
            <a:pPr fontAlgn="base">
              <a:buNone/>
            </a:pPr>
            <a:r>
              <a:rPr lang="tr-TR" sz="1600" dirty="0" smtClean="0"/>
              <a:t>	Bu Kanun hükümleri uygulanır.</a:t>
            </a:r>
          </a:p>
          <a:p>
            <a:endParaRPr lang="tr-TR" sz="1600" dirty="0"/>
          </a:p>
          <a:p>
            <a:endParaRPr lang="tr-TR" sz="1600" dirty="0"/>
          </a:p>
        </p:txBody>
      </p:sp>
      <p:sp>
        <p:nvSpPr>
          <p:cNvPr id="5" name="4 Altbilgi Yer Tutucusu"/>
          <p:cNvSpPr>
            <a:spLocks noGrp="1"/>
          </p:cNvSpPr>
          <p:nvPr>
            <p:ph type="ftr" sz="quarter" idx="16"/>
          </p:nvPr>
        </p:nvSpPr>
        <p:spPr/>
        <p:txBody>
          <a:bodyPr/>
          <a:lstStyle/>
          <a:p>
            <a:r>
              <a:rPr lang="tr-TR" smtClean="0"/>
              <a:t>Bağcılar İlçe Milli Eğitim Müdürlüğü</a:t>
            </a:r>
            <a:endParaRPr lang="tr-TR"/>
          </a:p>
        </p:txBody>
      </p:sp>
      <p:sp>
        <p:nvSpPr>
          <p:cNvPr id="7" name="Başlık 1"/>
          <p:cNvSpPr>
            <a:spLocks noGrp="1"/>
          </p:cNvSpPr>
          <p:nvPr>
            <p:ph type="title"/>
          </p:nvPr>
        </p:nvSpPr>
        <p:spPr>
          <a:xfrm>
            <a:off x="683568" y="692696"/>
            <a:ext cx="7467600" cy="792088"/>
          </a:xfrm>
        </p:spPr>
        <p:txBody>
          <a:bodyPr>
            <a:noAutofit/>
          </a:bodyPr>
          <a:lstStyle/>
          <a:p>
            <a:r>
              <a:rPr lang="tr-TR" sz="4000" b="1" dirty="0">
                <a:solidFill>
                  <a:schemeClr val="accent2">
                    <a:lumMod val="50000"/>
                  </a:schemeClr>
                </a:solidFill>
              </a:rPr>
              <a:t>KARAYOLLARI TRAFİK </a:t>
            </a:r>
            <a:r>
              <a:rPr lang="tr-TR" sz="4000" b="1" dirty="0" smtClean="0">
                <a:solidFill>
                  <a:schemeClr val="accent2">
                    <a:lumMod val="50000"/>
                  </a:schemeClr>
                </a:solidFill>
              </a:rPr>
              <a:t>KANUNU</a:t>
            </a:r>
            <a:endParaRPr lang="tr-TR" sz="4000" dirty="0">
              <a:solidFill>
                <a:schemeClr val="accent2">
                  <a:lumMod val="50000"/>
                </a:schemeClr>
              </a:solidFill>
            </a:endParaRPr>
          </a:p>
        </p:txBody>
      </p:sp>
      <p:pic>
        <p:nvPicPr>
          <p:cNvPr id="8" name="3 İçerik Yer Tutucusu" descr="logo.jpg"/>
          <p:cNvPicPr>
            <a:picLocks noChangeAspect="1"/>
          </p:cNvPicPr>
          <p:nvPr/>
        </p:nvPicPr>
        <p:blipFill>
          <a:blip r:embed="rId2" cstate="print"/>
          <a:stretch>
            <a:fillRect/>
          </a:stretch>
        </p:blipFill>
        <p:spPr>
          <a:xfrm>
            <a:off x="7596336" y="5200650"/>
            <a:ext cx="1524000" cy="1657350"/>
          </a:xfrm>
          <a:prstGeom prst="rect">
            <a:avLst/>
          </a:prstGeom>
        </p:spPr>
      </p:pic>
    </p:spTree>
    <p:extLst>
      <p:ext uri="{BB962C8B-B14F-4D97-AF65-F5344CB8AC3E}">
        <p14:creationId xmlns:p14="http://schemas.microsoft.com/office/powerpoint/2010/main" xmlns="" val="14447763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23528" y="404664"/>
            <a:ext cx="7467600" cy="4873752"/>
          </a:xfrm>
        </p:spPr>
        <p:txBody>
          <a:bodyPr>
            <a:noAutofit/>
          </a:bodyPr>
          <a:lstStyle/>
          <a:p>
            <a:pPr algn="just"/>
            <a:r>
              <a:rPr lang="tr-TR" dirty="0" smtClean="0"/>
              <a:t>Bu </a:t>
            </a:r>
            <a:r>
              <a:rPr lang="tr-TR" dirty="0"/>
              <a:t>Yönetmeliğin amacı, özel motorlu taşıt sürücüleri kurslarının işleyişiyle ilgili usul ve esasları düzenlemektir</a:t>
            </a:r>
            <a:r>
              <a:rPr lang="tr-TR" dirty="0" smtClean="0"/>
              <a:t>.</a:t>
            </a:r>
            <a:endParaRPr lang="tr-TR" dirty="0" smtClean="0"/>
          </a:p>
          <a:p>
            <a:pPr marL="0" indent="0" algn="just">
              <a:buNone/>
            </a:pPr>
            <a:endParaRPr lang="tr-TR" dirty="0"/>
          </a:p>
          <a:p>
            <a:pPr algn="just"/>
            <a:r>
              <a:rPr lang="tr-TR" dirty="0" smtClean="0"/>
              <a:t>Bu </a:t>
            </a:r>
            <a:r>
              <a:rPr lang="tr-TR" dirty="0"/>
              <a:t>Yönetmelik, 8/2/2007 tarihli ve 5580 sayılı Özel Öğretim Kurumları Kanunu kapsamında açılan özel motorlu taşıt sürücüleri kurslarını kapsar</a:t>
            </a:r>
            <a:r>
              <a:rPr lang="tr-TR" dirty="0" smtClean="0"/>
              <a:t>.</a:t>
            </a:r>
          </a:p>
          <a:p>
            <a:pPr algn="just"/>
            <a:endParaRPr lang="tr-TR" sz="2800" dirty="0"/>
          </a:p>
          <a:p>
            <a:pPr algn="just"/>
            <a:r>
              <a:rPr lang="tr-TR" dirty="0" smtClean="0"/>
              <a:t> Bu Yönetmelik, 13/10/1983 tarihli ve 2918 sayılı Karayolları Trafik Kanununun 123 üncü maddesi ile 5580 sayılı Özel Öğretim Kurumları Kanununa dayanılarak hazırlanmıştır.</a:t>
            </a:r>
            <a:endParaRPr lang="tr-TR" dirty="0"/>
          </a:p>
        </p:txBody>
      </p:sp>
      <p:sp>
        <p:nvSpPr>
          <p:cNvPr id="5" name="4 Altbilgi Yer Tutucusu"/>
          <p:cNvSpPr>
            <a:spLocks noGrp="1"/>
          </p:cNvSpPr>
          <p:nvPr>
            <p:ph type="ftr" sz="quarter" idx="16"/>
          </p:nvPr>
        </p:nvSpPr>
        <p:spPr/>
        <p:txBody>
          <a:bodyPr/>
          <a:lstStyle/>
          <a:p>
            <a:r>
              <a:rPr lang="tr-TR" smtClean="0"/>
              <a:t>Bağcılar İlçe Milli Eğitim Müdürlüğü</a:t>
            </a:r>
            <a:endParaRPr lang="tr-TR"/>
          </a:p>
        </p:txBody>
      </p:sp>
      <p:pic>
        <p:nvPicPr>
          <p:cNvPr id="6" name="3 İçerik Yer Tutucusu" descr="logo.jpg"/>
          <p:cNvPicPr>
            <a:picLocks noChangeAspect="1"/>
          </p:cNvPicPr>
          <p:nvPr/>
        </p:nvPicPr>
        <p:blipFill>
          <a:blip r:embed="rId2" cstate="print"/>
          <a:stretch>
            <a:fillRect/>
          </a:stretch>
        </p:blipFill>
        <p:spPr>
          <a:xfrm>
            <a:off x="7596336" y="5200650"/>
            <a:ext cx="1524000" cy="1657350"/>
          </a:xfrm>
          <a:prstGeom prst="rect">
            <a:avLst/>
          </a:prstGeom>
        </p:spPr>
      </p:pic>
    </p:spTree>
    <p:extLst>
      <p:ext uri="{BB962C8B-B14F-4D97-AF65-F5344CB8AC3E}">
        <p14:creationId xmlns:p14="http://schemas.microsoft.com/office/powerpoint/2010/main" xmlns="" val="2887439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611560" y="2852936"/>
            <a:ext cx="7467600" cy="4873752"/>
          </a:xfrm>
        </p:spPr>
        <p:txBody>
          <a:bodyPr>
            <a:normAutofit/>
          </a:bodyPr>
          <a:lstStyle/>
          <a:p>
            <a:r>
              <a:rPr lang="tr-TR" sz="2000" dirty="0" smtClean="0"/>
              <a:t>Bu </a:t>
            </a:r>
            <a:r>
              <a:rPr lang="tr-TR" sz="2000" dirty="0"/>
              <a:t>Yönetmeliğin amacı, 2918 sayılı Karayolları Trafik Kanunu uyarınca, can ve mal güvenliği yönünden; karayollarında trafik düzeninin sağlanması ve trafik güvenliğini ilgilendiren hususlarda alınacak tedbirler ile ilgili olarak, Yönetmelikte düzenlenmesi işaret edilen ve gerekli görülen diğer hükümleri ve bunların uygulanmasına ait esas ve usulleri  belirlemektir</a:t>
            </a:r>
            <a:r>
              <a:rPr lang="tr-TR" sz="2000" dirty="0" smtClean="0"/>
              <a:t>.</a:t>
            </a:r>
            <a:br>
              <a:rPr lang="tr-TR" sz="2000" dirty="0" smtClean="0"/>
            </a:br>
            <a:endParaRPr lang="tr-TR" sz="2000" dirty="0"/>
          </a:p>
          <a:p>
            <a:endParaRPr lang="tr-TR" dirty="0"/>
          </a:p>
        </p:txBody>
      </p:sp>
      <p:sp>
        <p:nvSpPr>
          <p:cNvPr id="5" name="4 Altbilgi Yer Tutucusu"/>
          <p:cNvSpPr>
            <a:spLocks noGrp="1"/>
          </p:cNvSpPr>
          <p:nvPr>
            <p:ph type="ftr" sz="quarter" idx="16"/>
          </p:nvPr>
        </p:nvSpPr>
        <p:spPr/>
        <p:txBody>
          <a:bodyPr/>
          <a:lstStyle/>
          <a:p>
            <a:r>
              <a:rPr lang="tr-TR" smtClean="0"/>
              <a:t>Bağcılar İlçe Milli Eğitim Müdürlüğü</a:t>
            </a:r>
            <a:endParaRPr lang="tr-TR"/>
          </a:p>
        </p:txBody>
      </p:sp>
      <p:sp>
        <p:nvSpPr>
          <p:cNvPr id="6" name="Başlık 1"/>
          <p:cNvSpPr>
            <a:spLocks noGrp="1"/>
          </p:cNvSpPr>
          <p:nvPr>
            <p:ph type="title"/>
          </p:nvPr>
        </p:nvSpPr>
        <p:spPr>
          <a:xfrm>
            <a:off x="1115616" y="2132856"/>
            <a:ext cx="7467600" cy="360040"/>
          </a:xfrm>
        </p:spPr>
        <p:txBody>
          <a:bodyPr>
            <a:noAutofit/>
          </a:bodyPr>
          <a:lstStyle/>
          <a:p>
            <a:r>
              <a:rPr lang="tr-TR" sz="4000" b="1" dirty="0">
                <a:solidFill>
                  <a:schemeClr val="accent2">
                    <a:lumMod val="50000"/>
                  </a:schemeClr>
                </a:solidFill>
              </a:rPr>
              <a:t>KARAYOLLARI TRAFİK </a:t>
            </a:r>
            <a:r>
              <a:rPr lang="tr-TR" sz="4000" b="1" dirty="0" smtClean="0">
                <a:solidFill>
                  <a:schemeClr val="accent2">
                    <a:lumMod val="50000"/>
                  </a:schemeClr>
                </a:solidFill>
              </a:rPr>
              <a:t>	YÖNETMELİĞİ</a:t>
            </a:r>
            <a:r>
              <a:rPr lang="tr-TR" sz="4000" dirty="0">
                <a:solidFill>
                  <a:schemeClr val="accent2">
                    <a:lumMod val="50000"/>
                  </a:schemeClr>
                </a:solidFill>
              </a:rPr>
              <a:t/>
            </a:r>
            <a:br>
              <a:rPr lang="tr-TR" sz="4000" dirty="0">
                <a:solidFill>
                  <a:schemeClr val="accent2">
                    <a:lumMod val="50000"/>
                  </a:schemeClr>
                </a:solidFill>
              </a:rPr>
            </a:br>
            <a:endParaRPr lang="tr-TR" sz="4000" dirty="0">
              <a:solidFill>
                <a:schemeClr val="accent2">
                  <a:lumMod val="50000"/>
                </a:schemeClr>
              </a:solidFill>
            </a:endParaRPr>
          </a:p>
        </p:txBody>
      </p:sp>
      <p:pic>
        <p:nvPicPr>
          <p:cNvPr id="7" name="3 İçerik Yer Tutucusu" descr="logo.jpg"/>
          <p:cNvPicPr>
            <a:picLocks noChangeAspect="1"/>
          </p:cNvPicPr>
          <p:nvPr/>
        </p:nvPicPr>
        <p:blipFill>
          <a:blip r:embed="rId2" cstate="print"/>
          <a:stretch>
            <a:fillRect/>
          </a:stretch>
        </p:blipFill>
        <p:spPr>
          <a:xfrm>
            <a:off x="7596336" y="5200650"/>
            <a:ext cx="1524000" cy="1657350"/>
          </a:xfrm>
          <a:prstGeom prst="rect">
            <a:avLst/>
          </a:prstGeom>
        </p:spPr>
      </p:pic>
    </p:spTree>
    <p:extLst>
      <p:ext uri="{BB962C8B-B14F-4D97-AF65-F5344CB8AC3E}">
        <p14:creationId xmlns:p14="http://schemas.microsoft.com/office/powerpoint/2010/main" xmlns="" val="1341433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0"/>
            <a:ext cx="8219256" cy="1143000"/>
          </a:xfrm>
        </p:spPr>
        <p:txBody>
          <a:bodyPr>
            <a:normAutofit/>
          </a:bodyPr>
          <a:lstStyle/>
          <a:p>
            <a:r>
              <a:rPr lang="tr-TR" sz="2800" b="1" dirty="0" smtClean="0">
                <a:solidFill>
                  <a:schemeClr val="accent2">
                    <a:lumMod val="50000"/>
                  </a:schemeClr>
                </a:solidFill>
                <a:effectLst>
                  <a:outerShdw blurRad="38100" dist="38100" dir="2700000" algn="tl">
                    <a:srgbClr val="000000">
                      <a:alpha val="43137"/>
                    </a:srgbClr>
                  </a:outerShdw>
                </a:effectLst>
              </a:rPr>
              <a:t>KARAYOLLARI </a:t>
            </a:r>
            <a:r>
              <a:rPr lang="tr-TR" sz="2800" b="1" dirty="0" smtClean="0">
                <a:solidFill>
                  <a:schemeClr val="accent2">
                    <a:lumMod val="50000"/>
                  </a:schemeClr>
                </a:solidFill>
                <a:effectLst>
                  <a:outerShdw blurRad="38100" dist="38100" dir="2700000" algn="tl">
                    <a:srgbClr val="000000">
                      <a:alpha val="43137"/>
                    </a:srgbClr>
                  </a:outerShdw>
                </a:effectLst>
              </a:rPr>
              <a:t>TRAFİK YÖNETMELİĞİ</a:t>
            </a:r>
            <a:endParaRPr lang="tr-TR" sz="2800" dirty="0">
              <a:effectLst>
                <a:outerShdw blurRad="38100" dist="38100" dir="2700000" algn="tl">
                  <a:srgbClr val="000000">
                    <a:alpha val="43137"/>
                  </a:srgbClr>
                </a:outerShdw>
              </a:effectLst>
            </a:endParaRPr>
          </a:p>
        </p:txBody>
      </p:sp>
      <p:sp>
        <p:nvSpPr>
          <p:cNvPr id="3" name="İçerik Yer Tutucusu 2"/>
          <p:cNvSpPr>
            <a:spLocks noGrp="1"/>
          </p:cNvSpPr>
          <p:nvPr>
            <p:ph sz="quarter" idx="1"/>
          </p:nvPr>
        </p:nvSpPr>
        <p:spPr>
          <a:xfrm>
            <a:off x="467544" y="1292768"/>
            <a:ext cx="7467600" cy="5565232"/>
          </a:xfrm>
        </p:spPr>
        <p:txBody>
          <a:bodyPr>
            <a:normAutofit fontScale="92500" lnSpcReduction="10000"/>
          </a:bodyPr>
          <a:lstStyle/>
          <a:p>
            <a:pPr algn="just"/>
            <a:r>
              <a:rPr lang="tr-TR" sz="2000" dirty="0" smtClean="0"/>
              <a:t>Bu </a:t>
            </a:r>
            <a:r>
              <a:rPr lang="tr-TR" sz="2000" dirty="0"/>
              <a:t>Yönetmelik, 2918 sayılı Karayolları Trafik Kanununa dayanılarak çıkarılmış ve bu Kanun hükümleri çerçevesinde karayollarında ve aksine bir hüküm bulunmadıkça da, Kanunun 2 </a:t>
            </a:r>
            <a:r>
              <a:rPr lang="tr-TR" sz="2000" dirty="0" err="1"/>
              <a:t>nci</a:t>
            </a:r>
            <a:r>
              <a:rPr lang="tr-TR" sz="2000" dirty="0"/>
              <a:t> maddesinde sayılan yerlerde de uygulanmak üzere</a:t>
            </a:r>
            <a:r>
              <a:rPr lang="tr-TR" sz="2000" dirty="0" smtClean="0"/>
              <a:t>;</a:t>
            </a:r>
          </a:p>
          <a:p>
            <a:r>
              <a:rPr lang="tr-TR" sz="2000" dirty="0" smtClean="0"/>
              <a:t>a</a:t>
            </a:r>
            <a:r>
              <a:rPr lang="tr-TR" sz="2000" dirty="0"/>
              <a:t>) Trafikle ilgili kurallara ve bunların uygulanmasına,</a:t>
            </a:r>
          </a:p>
          <a:p>
            <a:r>
              <a:rPr lang="tr-TR" sz="2000" dirty="0"/>
              <a:t>b) Trafiğin düzenlenmesi ve denetimine, </a:t>
            </a:r>
          </a:p>
          <a:p>
            <a:r>
              <a:rPr lang="tr-TR" sz="2000" dirty="0"/>
              <a:t>c) Araçların tescili, teknik durumları, muayenelerine ve karayollarında sürülmeleri sırasında alınacak tedbirlere</a:t>
            </a:r>
            <a:r>
              <a:rPr lang="tr-TR" sz="2000" dirty="0" smtClean="0"/>
              <a:t>,</a:t>
            </a:r>
          </a:p>
          <a:p>
            <a:r>
              <a:rPr lang="tr-TR" sz="2000" dirty="0" smtClean="0"/>
              <a:t>d) Araç sürücülerinin sınavları ve belgelerinin verilmesine,</a:t>
            </a:r>
          </a:p>
          <a:p>
            <a:r>
              <a:rPr lang="tr-TR" sz="2000" dirty="0" smtClean="0"/>
              <a:t>e) Karayolundan faydalananların hak ve yükümlülüklerine, eğitimine,</a:t>
            </a:r>
          </a:p>
          <a:p>
            <a:r>
              <a:rPr lang="tr-TR" sz="2000" dirty="0" smtClean="0"/>
              <a:t>f) Uygulayıcı kurul ve  kuruluşların  görev, yetki ve sorumlulukları ile işbirliği ve koordinasyon düzenine,</a:t>
            </a:r>
          </a:p>
          <a:p>
            <a:r>
              <a:rPr lang="tr-TR" sz="2000" dirty="0" smtClean="0"/>
              <a:t>g) Trafikle ilgili diğer hususlara,</a:t>
            </a:r>
          </a:p>
          <a:p>
            <a:pPr marL="0" indent="0">
              <a:buNone/>
            </a:pPr>
            <a:endParaRPr lang="tr-TR" sz="2000" dirty="0" smtClean="0"/>
          </a:p>
          <a:p>
            <a:pPr marL="0" indent="0">
              <a:buNone/>
            </a:pPr>
            <a:r>
              <a:rPr lang="tr-TR" sz="2000" dirty="0" smtClean="0"/>
              <a:t>ilişkin </a:t>
            </a:r>
            <a:r>
              <a:rPr lang="tr-TR" sz="2000" dirty="0" smtClean="0"/>
              <a:t>konulardaki esas, usul, şekil ve şartlara ait hükümleri kapsar.</a:t>
            </a:r>
          </a:p>
          <a:p>
            <a:endParaRPr lang="tr-TR" sz="2000" dirty="0"/>
          </a:p>
          <a:p>
            <a:endParaRPr lang="tr-TR" sz="2000" dirty="0"/>
          </a:p>
        </p:txBody>
      </p:sp>
      <p:sp>
        <p:nvSpPr>
          <p:cNvPr id="5" name="4 Altbilgi Yer Tutucusu"/>
          <p:cNvSpPr>
            <a:spLocks noGrp="1"/>
          </p:cNvSpPr>
          <p:nvPr>
            <p:ph type="ftr" sz="quarter" idx="16"/>
          </p:nvPr>
        </p:nvSpPr>
        <p:spPr/>
        <p:txBody>
          <a:bodyPr/>
          <a:lstStyle/>
          <a:p>
            <a:r>
              <a:rPr lang="tr-TR" smtClean="0"/>
              <a:t>Bağcılar İlçe Milli Eğitim Müdürlüğü</a:t>
            </a:r>
            <a:endParaRPr lang="tr-TR"/>
          </a:p>
        </p:txBody>
      </p:sp>
      <p:pic>
        <p:nvPicPr>
          <p:cNvPr id="6" name="3 İçerik Yer Tutucusu" descr="logo.jpg"/>
          <p:cNvPicPr>
            <a:picLocks noChangeAspect="1"/>
          </p:cNvPicPr>
          <p:nvPr/>
        </p:nvPicPr>
        <p:blipFill>
          <a:blip r:embed="rId2" cstate="print"/>
          <a:stretch>
            <a:fillRect/>
          </a:stretch>
        </p:blipFill>
        <p:spPr>
          <a:xfrm>
            <a:off x="7596336" y="5200650"/>
            <a:ext cx="1524000" cy="1657350"/>
          </a:xfrm>
          <a:prstGeom prst="rect">
            <a:avLst/>
          </a:prstGeom>
        </p:spPr>
      </p:pic>
    </p:spTree>
    <p:extLst>
      <p:ext uri="{BB962C8B-B14F-4D97-AF65-F5344CB8AC3E}">
        <p14:creationId xmlns:p14="http://schemas.microsoft.com/office/powerpoint/2010/main" xmlns="" val="40025902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4221088"/>
            <a:ext cx="7467600" cy="1143000"/>
          </a:xfrm>
        </p:spPr>
        <p:txBody>
          <a:bodyPr>
            <a:noAutofit/>
          </a:bodyPr>
          <a:lstStyle/>
          <a:p>
            <a:pPr algn="ctr"/>
            <a:r>
              <a:rPr lang="tr-TR" sz="3200" b="1" dirty="0">
                <a:solidFill>
                  <a:schemeClr val="accent2">
                    <a:lumMod val="50000"/>
                  </a:schemeClr>
                </a:solidFill>
              </a:rPr>
              <a:t>TRAFİK İDARİ PARA CEZASI KARAR TUTANAKLARININ DÜZENLENMESİNDE, TAHSİLİNDE VE TAKİBİNDE UYGULANACAK USUL VE ESASLAR HAKKINDA YÖNETMELİK</a:t>
            </a:r>
            <a:r>
              <a:rPr lang="tr-TR" sz="3200" dirty="0">
                <a:solidFill>
                  <a:schemeClr val="accent2">
                    <a:lumMod val="50000"/>
                  </a:schemeClr>
                </a:solidFill>
              </a:rPr>
              <a:t/>
            </a:r>
            <a:br>
              <a:rPr lang="tr-TR" sz="3200" dirty="0">
                <a:solidFill>
                  <a:schemeClr val="accent2">
                    <a:lumMod val="50000"/>
                  </a:schemeClr>
                </a:solidFill>
              </a:rPr>
            </a:br>
            <a:endParaRPr lang="tr-TR" sz="3200" dirty="0">
              <a:solidFill>
                <a:schemeClr val="accent2">
                  <a:lumMod val="50000"/>
                </a:schemeClr>
              </a:solidFill>
            </a:endParaRPr>
          </a:p>
        </p:txBody>
      </p:sp>
      <p:sp>
        <p:nvSpPr>
          <p:cNvPr id="4" name="3 Altbilgi Yer Tutucusu"/>
          <p:cNvSpPr>
            <a:spLocks noGrp="1"/>
          </p:cNvSpPr>
          <p:nvPr>
            <p:ph type="ftr" sz="quarter" idx="16"/>
          </p:nvPr>
        </p:nvSpPr>
        <p:spPr/>
        <p:txBody>
          <a:bodyPr/>
          <a:lstStyle/>
          <a:p>
            <a:r>
              <a:rPr lang="tr-TR" smtClean="0"/>
              <a:t>Bağcılar İlçe Milli Eğitim Müdürlüğü</a:t>
            </a:r>
            <a:endParaRPr lang="tr-TR"/>
          </a:p>
        </p:txBody>
      </p:sp>
      <p:pic>
        <p:nvPicPr>
          <p:cNvPr id="5" name="3 İçerik Yer Tutucusu" descr="logo.jpg"/>
          <p:cNvPicPr>
            <a:picLocks noChangeAspect="1"/>
          </p:cNvPicPr>
          <p:nvPr/>
        </p:nvPicPr>
        <p:blipFill>
          <a:blip r:embed="rId2" cstate="print"/>
          <a:stretch>
            <a:fillRect/>
          </a:stretch>
        </p:blipFill>
        <p:spPr>
          <a:xfrm>
            <a:off x="7596336" y="5200650"/>
            <a:ext cx="1524000" cy="1657350"/>
          </a:xfrm>
          <a:prstGeom prst="rect">
            <a:avLst/>
          </a:prstGeom>
        </p:spPr>
      </p:pic>
    </p:spTree>
    <p:extLst>
      <p:ext uri="{BB962C8B-B14F-4D97-AF65-F5344CB8AC3E}">
        <p14:creationId xmlns:p14="http://schemas.microsoft.com/office/powerpoint/2010/main" xmlns="" val="1475526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179512" y="404664"/>
            <a:ext cx="7467600" cy="5997280"/>
          </a:xfrm>
        </p:spPr>
        <p:txBody>
          <a:bodyPr>
            <a:normAutofit fontScale="92500"/>
          </a:bodyPr>
          <a:lstStyle/>
          <a:p>
            <a:pPr algn="just"/>
            <a:r>
              <a:rPr lang="tr-TR" dirty="0" smtClean="0"/>
              <a:t>Bu </a:t>
            </a:r>
            <a:r>
              <a:rPr lang="tr-TR" dirty="0"/>
              <a:t>Yönetmeliğin amacı, 13/10/1983 tarihli ve 2918 sayılı Karayolları Trafik Kanununda belirtilen hükümlere aykırı hareket edenler hakkında düzenlenecek Mülki Amire Sevk Tutanağı ile Trafik İdari Para Cezası Karar Tutanağının şeklini, içeriğini, teminini ve kullanma esaslarını; para cezalarının tahsilinde ve takibinde uygulanacak usul ve esasları; Emniyet Genel Müdürlüğü ve Jandarma Genel Komutanlığı personeli ile Ulaştırma, Denizcilik ve Haberleşme Bakanlığının ve Karayolları Genel Müdürlüğünün ilgili birimlerinin merkez, bölge il ve ilçe kuruluşlarında görevli ve yetkili kılınmış personelinden tutanak düzenleyeceklerin niteliklerini, yetki sınırlarını, hangi hallerde hangi belge ve tutanakları düzenleyeceklerini, koordinasyon ve işbirliği esaslarını belirlemektir.</a:t>
            </a:r>
          </a:p>
          <a:p>
            <a:endParaRPr lang="tr-TR" dirty="0"/>
          </a:p>
        </p:txBody>
      </p:sp>
      <p:sp>
        <p:nvSpPr>
          <p:cNvPr id="4" name="3 Altbilgi Yer Tutucusu"/>
          <p:cNvSpPr>
            <a:spLocks noGrp="1"/>
          </p:cNvSpPr>
          <p:nvPr>
            <p:ph type="ftr" sz="quarter" idx="16"/>
          </p:nvPr>
        </p:nvSpPr>
        <p:spPr/>
        <p:txBody>
          <a:bodyPr/>
          <a:lstStyle/>
          <a:p>
            <a:r>
              <a:rPr lang="tr-TR" smtClean="0"/>
              <a:t>Bağcılar İlçe Milli Eğitim Müdürlüğü</a:t>
            </a:r>
            <a:endParaRPr lang="tr-TR"/>
          </a:p>
        </p:txBody>
      </p:sp>
      <p:pic>
        <p:nvPicPr>
          <p:cNvPr id="5" name="3 İçerik Yer Tutucusu" descr="logo.jpg"/>
          <p:cNvPicPr>
            <a:picLocks noChangeAspect="1"/>
          </p:cNvPicPr>
          <p:nvPr/>
        </p:nvPicPr>
        <p:blipFill>
          <a:blip r:embed="rId2" cstate="print"/>
          <a:stretch>
            <a:fillRect/>
          </a:stretch>
        </p:blipFill>
        <p:spPr>
          <a:xfrm>
            <a:off x="7596336" y="5200650"/>
            <a:ext cx="1524000" cy="1657350"/>
          </a:xfrm>
          <a:prstGeom prst="rect">
            <a:avLst/>
          </a:prstGeom>
        </p:spPr>
      </p:pic>
    </p:spTree>
    <p:extLst>
      <p:ext uri="{BB962C8B-B14F-4D97-AF65-F5344CB8AC3E}">
        <p14:creationId xmlns:p14="http://schemas.microsoft.com/office/powerpoint/2010/main" xmlns="" val="18038442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179512" y="0"/>
            <a:ext cx="7467600" cy="4873752"/>
          </a:xfrm>
        </p:spPr>
        <p:txBody>
          <a:bodyPr>
            <a:noAutofit/>
          </a:bodyPr>
          <a:lstStyle/>
          <a:p>
            <a:pPr algn="just">
              <a:buNone/>
            </a:pPr>
            <a:r>
              <a:rPr lang="tr-TR" sz="2000" dirty="0" smtClean="0"/>
              <a:t>Bu yönetmelik:</a:t>
            </a:r>
          </a:p>
          <a:p>
            <a:pPr algn="just"/>
            <a:r>
              <a:rPr lang="tr-TR" sz="2000" dirty="0" smtClean="0"/>
              <a:t>Mülki Amire Sevk Tutanağı ile Trafik İdari Para Cezası Karar Tutanağının şeklini, içeriğini, teminini ve kullanma esaslarını, tahsil ve takibini,</a:t>
            </a:r>
          </a:p>
          <a:p>
            <a:r>
              <a:rPr lang="tr-TR" sz="2000" dirty="0" smtClean="0"/>
              <a:t>Kimlerin </a:t>
            </a:r>
            <a:r>
              <a:rPr lang="tr-TR" sz="2000" dirty="0"/>
              <a:t>hangi hallerde Mülki Amire Sevk Tutanağı ile Trafik İdari Para Cezası Karar Tutanağı düzenlemeye yetkili olduklarını</a:t>
            </a:r>
            <a:r>
              <a:rPr lang="tr-TR" sz="2000" dirty="0" smtClean="0"/>
              <a:t>,</a:t>
            </a:r>
          </a:p>
          <a:p>
            <a:r>
              <a:rPr lang="tr-TR" sz="2000" dirty="0" smtClean="0"/>
              <a:t>ç) Kimlerin hangi hallerde araçların tescil plakasına göre tutanak düzenleyebileceğini ve bu konuda yapılacak işlemleri,</a:t>
            </a:r>
          </a:p>
          <a:p>
            <a:r>
              <a:rPr lang="tr-TR" sz="2000" dirty="0" smtClean="0"/>
              <a:t>d) Trafik idari para cezalarının ödenme süresini, yerini, şeklini ve tahsilâtı yapan kuruluşların sorumluluklarını,</a:t>
            </a:r>
          </a:p>
          <a:p>
            <a:r>
              <a:rPr lang="tr-TR" sz="2000" dirty="0" smtClean="0"/>
              <a:t>e) Trafik idari para cezalarının belirlenen sürelerde ödenmemesi halinde yapılacak işlemleri ve diğer işbirliği esaslarını,</a:t>
            </a:r>
          </a:p>
          <a:p>
            <a:r>
              <a:rPr lang="tr-TR" sz="2000" dirty="0" smtClean="0"/>
              <a:t>f) Trafikten men edilen </a:t>
            </a:r>
            <a:r>
              <a:rPr lang="tr-TR" sz="2000" u="sng" dirty="0" smtClean="0"/>
              <a:t>veya </a:t>
            </a:r>
            <a:r>
              <a:rPr lang="tr-TR" sz="2000" u="sng" dirty="0" smtClean="0"/>
              <a:t>muhafaza altına alınan</a:t>
            </a:r>
            <a:r>
              <a:rPr lang="tr-TR" sz="2000" dirty="0" smtClean="0"/>
              <a:t> araçlar ile geçici olarak geri alınan sürücü belgeleri için düzenlenecek tutanakları ve bunların defter kayıtlarına ilişkin hususları,</a:t>
            </a:r>
          </a:p>
          <a:p>
            <a:pPr marL="0" indent="0">
              <a:buNone/>
            </a:pPr>
            <a:r>
              <a:rPr lang="tr-TR" sz="2000" dirty="0" smtClean="0"/>
              <a:t>kapsar</a:t>
            </a:r>
            <a:r>
              <a:rPr lang="tr-TR" sz="2000" dirty="0" smtClean="0"/>
              <a:t>.</a:t>
            </a:r>
          </a:p>
          <a:p>
            <a:endParaRPr lang="tr-TR" sz="2000" dirty="0"/>
          </a:p>
          <a:p>
            <a:endParaRPr lang="tr-TR" sz="2000" dirty="0"/>
          </a:p>
        </p:txBody>
      </p:sp>
      <p:sp>
        <p:nvSpPr>
          <p:cNvPr id="5" name="4 Altbilgi Yer Tutucusu"/>
          <p:cNvSpPr>
            <a:spLocks noGrp="1"/>
          </p:cNvSpPr>
          <p:nvPr>
            <p:ph type="ftr" sz="quarter" idx="16"/>
          </p:nvPr>
        </p:nvSpPr>
        <p:spPr/>
        <p:txBody>
          <a:bodyPr/>
          <a:lstStyle/>
          <a:p>
            <a:r>
              <a:rPr lang="tr-TR" smtClean="0"/>
              <a:t>Bağcılar İlçe Milli Eğitim Müdürlüğü</a:t>
            </a:r>
            <a:endParaRPr lang="tr-TR"/>
          </a:p>
        </p:txBody>
      </p:sp>
      <p:pic>
        <p:nvPicPr>
          <p:cNvPr id="6" name="3 İçerik Yer Tutucusu" descr="logo.jpg"/>
          <p:cNvPicPr>
            <a:picLocks noChangeAspect="1"/>
          </p:cNvPicPr>
          <p:nvPr/>
        </p:nvPicPr>
        <p:blipFill>
          <a:blip r:embed="rId2" cstate="print"/>
          <a:stretch>
            <a:fillRect/>
          </a:stretch>
        </p:blipFill>
        <p:spPr>
          <a:xfrm>
            <a:off x="7596336" y="5200650"/>
            <a:ext cx="1524000" cy="1657350"/>
          </a:xfrm>
          <a:prstGeom prst="rect">
            <a:avLst/>
          </a:prstGeom>
        </p:spPr>
      </p:pic>
    </p:spTree>
    <p:extLst>
      <p:ext uri="{BB962C8B-B14F-4D97-AF65-F5344CB8AC3E}">
        <p14:creationId xmlns:p14="http://schemas.microsoft.com/office/powerpoint/2010/main" xmlns="" val="34933345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548680"/>
            <a:ext cx="7467600" cy="1143000"/>
          </a:xfrm>
        </p:spPr>
        <p:txBody>
          <a:bodyPr>
            <a:normAutofit fontScale="90000"/>
          </a:bodyPr>
          <a:lstStyle/>
          <a:p>
            <a:r>
              <a:rPr lang="tr-TR" sz="2200" b="1" dirty="0" smtClean="0"/>
              <a:t>Para cezalarının ödenmesinde takip edilecek usul ve esaslar ile para cezalarının ödenebileceği yerler ve işlemler</a:t>
            </a:r>
            <a:r>
              <a:rPr lang="tr-TR" dirty="0" smtClean="0"/>
              <a:t/>
            </a:r>
            <a:br>
              <a:rPr lang="tr-TR" dirty="0" smtClean="0"/>
            </a:br>
            <a:endParaRPr lang="tr-TR" dirty="0"/>
          </a:p>
        </p:txBody>
      </p:sp>
      <p:sp>
        <p:nvSpPr>
          <p:cNvPr id="5" name="4 Altbilgi Yer Tutucusu"/>
          <p:cNvSpPr>
            <a:spLocks noGrp="1"/>
          </p:cNvSpPr>
          <p:nvPr>
            <p:ph type="ftr" sz="quarter" idx="16"/>
          </p:nvPr>
        </p:nvSpPr>
        <p:spPr/>
        <p:txBody>
          <a:bodyPr/>
          <a:lstStyle/>
          <a:p>
            <a:r>
              <a:rPr lang="tr-TR" smtClean="0"/>
              <a:t>Bağcılar İlçe Milli Eğitim Müdürlüğü</a:t>
            </a:r>
            <a:endParaRPr lang="tr-TR"/>
          </a:p>
        </p:txBody>
      </p:sp>
      <p:sp>
        <p:nvSpPr>
          <p:cNvPr id="6" name="5 İçerik Yer Tutucusu"/>
          <p:cNvSpPr>
            <a:spLocks noGrp="1"/>
          </p:cNvSpPr>
          <p:nvPr>
            <p:ph sz="quarter" idx="1"/>
          </p:nvPr>
        </p:nvSpPr>
        <p:spPr>
          <a:xfrm>
            <a:off x="323528" y="1484784"/>
            <a:ext cx="7467600" cy="4873752"/>
          </a:xfrm>
        </p:spPr>
        <p:txBody>
          <a:bodyPr>
            <a:normAutofit fontScale="85000" lnSpcReduction="20000"/>
          </a:bodyPr>
          <a:lstStyle/>
          <a:p>
            <a:r>
              <a:rPr lang="tr-TR" dirty="0" smtClean="0"/>
              <a:t>Trafik </a:t>
            </a:r>
            <a:r>
              <a:rPr lang="tr-TR" dirty="0" smtClean="0"/>
              <a:t>İdari Para Cezası Karar Tutanağında yazılı idarî para cezaları Maliye Bakanlığına bağlı muhasebe birimlerine, vergi dairelerine ve Maliye Bakanlığı Gelir İdaresi Başkanlığınca yetkilendirilen banka ve PTT aracılığıyla ödenebilir.</a:t>
            </a:r>
          </a:p>
          <a:p>
            <a:r>
              <a:rPr lang="tr-TR" dirty="0" smtClean="0"/>
              <a:t>İdari </a:t>
            </a:r>
            <a:r>
              <a:rPr lang="tr-TR" dirty="0" smtClean="0"/>
              <a:t>para cezasını kanun yoluna başvurmadan önce ödeyen kişiden bunun dörtte üçü tahsil edilir. Peşin ödeme, kişinin bu karara karşı kanun yoluna başvurma hakkını etkilemez.</a:t>
            </a:r>
          </a:p>
          <a:p>
            <a:r>
              <a:rPr lang="tr-TR" dirty="0" smtClean="0"/>
              <a:t>Trafik </a:t>
            </a:r>
            <a:r>
              <a:rPr lang="tr-TR" dirty="0" smtClean="0"/>
              <a:t>idari para cezasının tebliğ tarihinden itibaren </a:t>
            </a:r>
            <a:r>
              <a:rPr lang="tr-TR" dirty="0" err="1" smtClean="0"/>
              <a:t>onbeş</a:t>
            </a:r>
            <a:r>
              <a:rPr lang="tr-TR" dirty="0" smtClean="0"/>
              <a:t> gün içinde ödenmesi halinde; dörtte bir oranında indirim yapılır. Cezaya muhatap olanın ekonomik durumunun müsait olmaması ve 1 (bir) ay içerisinde ilgili vergi dairesine müracaat etmesi halinde, vergi dairesince ilk taksiti peşin, kalan üç taksiti de bir yıl içinde ve dört eşit taksitte ödenmesine karar verilebilir. Taksitlerin zamanında ve tam olarak ödenmemesi durumunda, idarî para cezasının kalan kısmının tamamı tahsil edilir.</a:t>
            </a:r>
          </a:p>
          <a:p>
            <a:endParaRPr lang="tr-TR" dirty="0"/>
          </a:p>
        </p:txBody>
      </p:sp>
      <p:pic>
        <p:nvPicPr>
          <p:cNvPr id="7" name="3 İçerik Yer Tutucusu" descr="logo.jpg"/>
          <p:cNvPicPr>
            <a:picLocks noChangeAspect="1"/>
          </p:cNvPicPr>
          <p:nvPr/>
        </p:nvPicPr>
        <p:blipFill>
          <a:blip r:embed="rId3" cstate="print"/>
          <a:stretch>
            <a:fillRect/>
          </a:stretch>
        </p:blipFill>
        <p:spPr>
          <a:xfrm>
            <a:off x="7596336" y="5200650"/>
            <a:ext cx="1524000" cy="1657350"/>
          </a:xfrm>
          <a:prstGeom prst="rect">
            <a:avLst/>
          </a:prstGeom>
        </p:spPr>
      </p:pic>
    </p:spTree>
    <p:extLst>
      <p:ext uri="{BB962C8B-B14F-4D97-AF65-F5344CB8AC3E}">
        <p14:creationId xmlns:p14="http://schemas.microsoft.com/office/powerpoint/2010/main" xmlns="" val="21108487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125</TotalTime>
  <Words>2050</Words>
  <Application>Microsoft Office PowerPoint</Application>
  <PresentationFormat>Ekran Gösterisi (4:3)</PresentationFormat>
  <Paragraphs>127</Paragraphs>
  <Slides>30</Slides>
  <Notes>2</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Cumba</vt:lpstr>
      <vt:lpstr>TRAFİK MEVZUATI </vt:lpstr>
      <vt:lpstr>KARAYOLLARI TRAFİK   KANUNU </vt:lpstr>
      <vt:lpstr>KARAYOLLARI TRAFİK KANUNU</vt:lpstr>
      <vt:lpstr>KARAYOLLARI TRAFİK  YÖNETMELİĞİ </vt:lpstr>
      <vt:lpstr>KARAYOLLARI TRAFİK YÖNETMELİĞİ</vt:lpstr>
      <vt:lpstr>TRAFİK İDARİ PARA CEZASI KARAR TUTANAKLARININ DÜZENLENMESİNDE, TAHSİLİNDE VE TAKİBİNDE UYGULANACAK USUL VE ESASLAR HAKKINDA YÖNETMELİK </vt:lpstr>
      <vt:lpstr>Slayt 7</vt:lpstr>
      <vt:lpstr>Slayt 8</vt:lpstr>
      <vt:lpstr>Para cezalarının ödenmesinde takip edilecek usul ve esaslar ile para cezalarının ödenebileceği yerler ve işlemler </vt:lpstr>
      <vt:lpstr>FAHRİ TRAFİK MÜFETTİŞLİĞİ GÖREV VE ÇALIŞMA YÖNETMELİĞİ </vt:lpstr>
      <vt:lpstr>Slayt 11</vt:lpstr>
      <vt:lpstr>Slayt 12</vt:lpstr>
      <vt:lpstr>TİCARİ ARAÇLARDA REKLAM BULUNDURULMASI HAKKINDA YÖNETMELİK </vt:lpstr>
      <vt:lpstr>Slayt 14</vt:lpstr>
      <vt:lpstr>Slayt 15</vt:lpstr>
      <vt:lpstr>SÜRÜCÜ ADAYLARI VE SÜRÜCÜLERDE ARANACAK SAĞLIK ŞARTLARI İLE MUAYENELERİNE DAİR YÖNETMELİK </vt:lpstr>
      <vt:lpstr>Slayt 17</vt:lpstr>
      <vt:lpstr>SÜRÜCÜ DAVRANIŞLARINI GELİŞTİRME EĞİTİMİ YÖNETMELİĞİ </vt:lpstr>
      <vt:lpstr>Slayt 19</vt:lpstr>
      <vt:lpstr>TİCARİ PLAKA VERİLMESİ USÜL VE ESASLARI </vt:lpstr>
      <vt:lpstr>TRAFİK DENETİMLERİNDE VE TRAFİK KAZALARINDA ALINACAK ÖNLEMLERE İLİŞKİN YÖNERGE </vt:lpstr>
      <vt:lpstr>Slayt 22</vt:lpstr>
      <vt:lpstr>KARAYOLU TAŞIMA    KANUNU </vt:lpstr>
      <vt:lpstr>Slayt 24</vt:lpstr>
      <vt:lpstr>Slayt 25</vt:lpstr>
      <vt:lpstr>KARAYOLU TAŞIMA YÖNETMELİĞİ   </vt:lpstr>
      <vt:lpstr>Slayt 27</vt:lpstr>
      <vt:lpstr>Slayt 28</vt:lpstr>
      <vt:lpstr>MİLLÎ EĞİTİM BAKANLIĞI ÖZEL MOTORLU TAŞIT SÜRÜCÜLERİ KURSU YÖNETMELİĞİ  </vt:lpstr>
      <vt:lpstr>Slayt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TRAFİK MEVZUATI </dc:title>
  <dc:creator>ogrt2</dc:creator>
  <cp:lastModifiedBy>Uğur TATLI</cp:lastModifiedBy>
  <cp:revision>17</cp:revision>
  <dcterms:created xsi:type="dcterms:W3CDTF">2016-01-12T12:44:28Z</dcterms:created>
  <dcterms:modified xsi:type="dcterms:W3CDTF">2016-01-13T20:22:36Z</dcterms:modified>
</cp:coreProperties>
</file>