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9" r:id="rId3"/>
    <p:sldId id="290" r:id="rId4"/>
    <p:sldId id="291" r:id="rId5"/>
    <p:sldId id="292" r:id="rId6"/>
    <p:sldId id="279" r:id="rId7"/>
    <p:sldId id="294" r:id="rId8"/>
    <p:sldId id="295" r:id="rId9"/>
    <p:sldId id="296" r:id="rId10"/>
    <p:sldId id="297" r:id="rId11"/>
    <p:sldId id="280" r:id="rId12"/>
    <p:sldId id="278" r:id="rId13"/>
    <p:sldId id="288" r:id="rId14"/>
    <p:sldId id="316" r:id="rId15"/>
    <p:sldId id="317" r:id="rId16"/>
    <p:sldId id="257" r:id="rId17"/>
    <p:sldId id="258" r:id="rId18"/>
    <p:sldId id="281" r:id="rId19"/>
    <p:sldId id="282" r:id="rId20"/>
    <p:sldId id="283" r:id="rId21"/>
    <p:sldId id="284" r:id="rId22"/>
    <p:sldId id="318" r:id="rId23"/>
    <p:sldId id="285" r:id="rId24"/>
    <p:sldId id="286" r:id="rId25"/>
    <p:sldId id="287" r:id="rId26"/>
    <p:sldId id="293" r:id="rId27"/>
    <p:sldId id="302" r:id="rId28"/>
    <p:sldId id="303" r:id="rId29"/>
    <p:sldId id="304" r:id="rId30"/>
    <p:sldId id="305" r:id="rId31"/>
    <p:sldId id="306" r:id="rId32"/>
    <p:sldId id="307" r:id="rId33"/>
    <p:sldId id="308" r:id="rId34"/>
    <p:sldId id="309" r:id="rId35"/>
    <p:sldId id="310" r:id="rId36"/>
    <p:sldId id="311" r:id="rId37"/>
    <p:sldId id="312" r:id="rId38"/>
    <p:sldId id="314" r:id="rId39"/>
    <p:sldId id="315" r:id="rId40"/>
    <p:sldId id="313" r:id="rId4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6" d="100"/>
          <a:sy n="76" d="100"/>
        </p:scale>
        <p:origin x="-120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7 Başlık"/>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bwMode="auto">
          <a:xfrm rot="5400000">
            <a:off x="7764621" y="1174097"/>
            <a:ext cx="2286000" cy="381000"/>
          </a:xfrm>
        </p:spPr>
        <p:txBody>
          <a:bodyPr/>
          <a:lstStyle/>
          <a:p>
            <a:fld id="{D9F75050-0E15-4C5B-92B0-66D068882F1F}" type="datetimeFigureOut">
              <a:rPr lang="tr-TR" smtClean="0"/>
              <a:pPr/>
              <a:t>14.01.2016</a:t>
            </a:fld>
            <a:endParaRPr lang="tr-TR"/>
          </a:p>
        </p:txBody>
      </p:sp>
      <p:sp>
        <p:nvSpPr>
          <p:cNvPr id="17" name="16 Altbilgi Yer Tutucusu"/>
          <p:cNvSpPr>
            <a:spLocks noGrp="1"/>
          </p:cNvSpPr>
          <p:nvPr>
            <p:ph type="ftr" sz="quarter" idx="11"/>
          </p:nvPr>
        </p:nvSpPr>
        <p:spPr bwMode="auto">
          <a:xfrm rot="5400000">
            <a:off x="7077269" y="4181669"/>
            <a:ext cx="3657600" cy="384048"/>
          </a:xfrm>
        </p:spPr>
        <p:txBody>
          <a:bodyPr/>
          <a:lstStyle/>
          <a:p>
            <a:endParaRPr lang="tr-TR"/>
          </a:p>
        </p:txBody>
      </p:sp>
      <p:sp>
        <p:nvSpPr>
          <p:cNvPr id="10" name="9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Düz Bağlayıcı"/>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Oval"/>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Oval"/>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Slayt Numarası Yer Tutucusu"/>
          <p:cNvSpPr>
            <a:spLocks noGrp="1"/>
          </p:cNvSpPr>
          <p:nvPr>
            <p:ph type="sldNum" sz="quarter" idx="12"/>
          </p:nvPr>
        </p:nvSpPr>
        <p:spPr bwMode="auto">
          <a:xfrm>
            <a:off x="1325544" y="4928702"/>
            <a:ext cx="609600" cy="517524"/>
          </a:xfrm>
        </p:spPr>
        <p:txBody>
          <a:bodyPr/>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14.01.2016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14.01.2016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8" name="7 İçerik Yer Tutucusu"/>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4"/>
          </p:nvPr>
        </p:nvSpPr>
        <p:spPr/>
        <p:txBody>
          <a:bodyPr rtlCol="0"/>
          <a:lstStyle/>
          <a:p>
            <a:fld id="{D9F75050-0E15-4C5B-92B0-66D068882F1F}" type="datetimeFigureOut">
              <a:rPr lang="tr-TR" smtClean="0"/>
              <a:pPr/>
              <a:t>14.01.2016</a:t>
            </a:fld>
            <a:endParaRPr lang="tr-TR"/>
          </a:p>
        </p:txBody>
      </p:sp>
      <p:sp>
        <p:nvSpPr>
          <p:cNvPr id="9" name="8 Slayt Numarası Yer Tutucusu"/>
          <p:cNvSpPr>
            <a:spLocks noGrp="1"/>
          </p:cNvSpPr>
          <p:nvPr>
            <p:ph type="sldNum" sz="quarter" idx="15"/>
          </p:nvPr>
        </p:nvSpPr>
        <p:spPr/>
        <p:txBody>
          <a:bodyPr rtlCol="0"/>
          <a:lstStyle/>
          <a:p>
            <a:fld id="{B1DEFA8C-F947-479F-BE07-76B6B3F80BF1}" type="slidenum">
              <a:rPr lang="tr-TR" smtClean="0"/>
              <a:pPr/>
              <a:t>‹#›</a:t>
            </a:fld>
            <a:endParaRPr lang="tr-TR"/>
          </a:p>
        </p:txBody>
      </p:sp>
      <p:sp>
        <p:nvSpPr>
          <p:cNvPr id="10" name="9 Altbilgi Yer Tutucusu"/>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bwMode="auto">
          <a:xfrm rot="5400000">
            <a:off x="7763256" y="1170432"/>
            <a:ext cx="2286000" cy="381000"/>
          </a:xfrm>
        </p:spPr>
        <p:txBody>
          <a:bodyPr/>
          <a:lstStyle/>
          <a:p>
            <a:fld id="{D9F75050-0E15-4C5B-92B0-66D068882F1F}" type="datetimeFigureOut">
              <a:rPr lang="tr-TR" smtClean="0"/>
              <a:pPr/>
              <a:t>14.01.2016</a:t>
            </a:fld>
            <a:endParaRPr lang="tr-TR"/>
          </a:p>
        </p:txBody>
      </p:sp>
      <p:sp>
        <p:nvSpPr>
          <p:cNvPr id="5" name="4 Altbilgi Yer Tutucusu"/>
          <p:cNvSpPr>
            <a:spLocks noGrp="1"/>
          </p:cNvSpPr>
          <p:nvPr>
            <p:ph type="ftr" sz="quarter" idx="11"/>
          </p:nvPr>
        </p:nvSpPr>
        <p:spPr bwMode="auto">
          <a:xfrm rot="5400000">
            <a:off x="7077456" y="4178808"/>
            <a:ext cx="3657600" cy="384048"/>
          </a:xfrm>
        </p:spPr>
        <p:txBody>
          <a:bodyPr/>
          <a:lstStyle/>
          <a:p>
            <a:endParaRPr lang="tr-TR"/>
          </a:p>
        </p:txBody>
      </p:sp>
      <p:sp>
        <p:nvSpPr>
          <p:cNvPr id="9" name="8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Oval"/>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Oval"/>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Oval"/>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Düz Bağlayıcı"/>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Slayt Numarası Yer Tutucusu"/>
          <p:cNvSpPr>
            <a:spLocks noGrp="1"/>
          </p:cNvSpPr>
          <p:nvPr>
            <p:ph type="sldNum" sz="quarter" idx="12"/>
          </p:nvPr>
        </p:nvSpPr>
        <p:spPr bwMode="auto">
          <a:xfrm>
            <a:off x="1340616" y="4928702"/>
            <a:ext cx="609600" cy="517524"/>
          </a:xfrm>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14.01.2016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9" name="8 İçerik Yer Tutucusu"/>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14.01.2016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1" name="10 İçerik Yer Tutucusu"/>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Metin Yer Tutucusu"/>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13 Metin Yer Tutucusu"/>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6" name="5 Veri Yer Tutucusu"/>
          <p:cNvSpPr>
            <a:spLocks noGrp="1"/>
          </p:cNvSpPr>
          <p:nvPr>
            <p:ph type="dt" sz="half" idx="10"/>
          </p:nvPr>
        </p:nvSpPr>
        <p:spPr/>
        <p:txBody>
          <a:bodyPr rtlCol="0"/>
          <a:lstStyle/>
          <a:p>
            <a:fld id="{D9F75050-0E15-4C5B-92B0-66D068882F1F}" type="datetimeFigureOut">
              <a:rPr lang="tr-TR" smtClean="0"/>
              <a:pPr/>
              <a:t>14.01.2016</a:t>
            </a:fld>
            <a:endParaRPr lang="tr-TR"/>
          </a:p>
        </p:txBody>
      </p:sp>
      <p:sp>
        <p:nvSpPr>
          <p:cNvPr id="7" name="6 Slayt Numarası Yer Tutucusu"/>
          <p:cNvSpPr>
            <a:spLocks noGrp="1"/>
          </p:cNvSpPr>
          <p:nvPr>
            <p:ph type="sldNum" sz="quarter" idx="11"/>
          </p:nvPr>
        </p:nvSpPr>
        <p:spPr/>
        <p:txBody>
          <a:bodyPr rtlCol="0"/>
          <a:lstStyle/>
          <a:p>
            <a:fld id="{B1DEFA8C-F947-479F-BE07-76B6B3F80BF1}" type="slidenum">
              <a:rPr lang="tr-TR" smtClean="0"/>
              <a:pPr/>
              <a:t>‹#›</a:t>
            </a:fld>
            <a:endParaRPr lang="tr-TR"/>
          </a:p>
        </p:txBody>
      </p:sp>
      <p:sp>
        <p:nvSpPr>
          <p:cNvPr id="8" name="7 Altbilgi Yer Tutucusu"/>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14.01.2016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9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Başlık"/>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İçerik Yer Tutucusu"/>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4"/>
          </p:nvPr>
        </p:nvSpPr>
        <p:spPr/>
        <p:txBody>
          <a:bodyPr rtlCol="0"/>
          <a:lstStyle/>
          <a:p>
            <a:fld id="{D9F75050-0E15-4C5B-92B0-66D068882F1F}" type="datetimeFigureOut">
              <a:rPr lang="tr-TR" smtClean="0"/>
              <a:pPr/>
              <a:t>14.01.2016</a:t>
            </a:fld>
            <a:endParaRPr lang="tr-TR"/>
          </a:p>
        </p:txBody>
      </p:sp>
      <p:sp>
        <p:nvSpPr>
          <p:cNvPr id="22" name="21 Slayt Numarası Yer Tutucusu"/>
          <p:cNvSpPr>
            <a:spLocks noGrp="1"/>
          </p:cNvSpPr>
          <p:nvPr>
            <p:ph type="sldNum" sz="quarter" idx="15"/>
          </p:nvPr>
        </p:nvSpPr>
        <p:spPr/>
        <p:txBody>
          <a:bodyPr rtlCol="0"/>
          <a:lstStyle/>
          <a:p>
            <a:fld id="{B1DEFA8C-F947-479F-BE07-76B6B3F80BF1}" type="slidenum">
              <a:rPr lang="tr-TR" smtClean="0"/>
              <a:pPr/>
              <a:t>‹#›</a:t>
            </a:fld>
            <a:endParaRPr lang="tr-TR"/>
          </a:p>
        </p:txBody>
      </p:sp>
      <p:sp>
        <p:nvSpPr>
          <p:cNvPr id="23" name="22 Altbilgi Yer Tutucusu"/>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Düz Bağlayıcı"/>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Başlık"/>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9 Düz Bağlayıcı"/>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Dikdörtgen"/>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Veri Yer Tutucusu"/>
          <p:cNvSpPr>
            <a:spLocks noGrp="1"/>
          </p:cNvSpPr>
          <p:nvPr>
            <p:ph type="dt" sz="half" idx="10"/>
          </p:nvPr>
        </p:nvSpPr>
        <p:spPr/>
        <p:txBody>
          <a:bodyPr rtlCol="0"/>
          <a:lstStyle/>
          <a:p>
            <a:fld id="{D9F75050-0E15-4C5B-92B0-66D068882F1F}" type="datetimeFigureOut">
              <a:rPr lang="tr-TR" smtClean="0"/>
              <a:pPr/>
              <a:t>14.01.2016</a:t>
            </a:fld>
            <a:endParaRPr lang="tr-TR"/>
          </a:p>
        </p:txBody>
      </p:sp>
      <p:sp>
        <p:nvSpPr>
          <p:cNvPr id="18" name="17 Slayt Numarası Yer Tutucusu"/>
          <p:cNvSpPr>
            <a:spLocks noGrp="1"/>
          </p:cNvSpPr>
          <p:nvPr>
            <p:ph type="sldNum" sz="quarter" idx="11"/>
          </p:nvPr>
        </p:nvSpPr>
        <p:spPr/>
        <p:txBody>
          <a:bodyPr rtlCol="0"/>
          <a:lstStyle/>
          <a:p>
            <a:fld id="{B1DEFA8C-F947-479F-BE07-76B6B3F80BF1}" type="slidenum">
              <a:rPr lang="tr-TR" smtClean="0"/>
              <a:pPr/>
              <a:t>‹#›</a:t>
            </a:fld>
            <a:endParaRPr lang="tr-TR"/>
          </a:p>
        </p:txBody>
      </p:sp>
      <p:sp>
        <p:nvSpPr>
          <p:cNvPr id="21" name="20 Altbilgi Yer Tutucusu"/>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Başlık Yer Tutucusu"/>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9F75050-0E15-4C5B-92B0-66D068882F1F}" type="datetimeFigureOut">
              <a:rPr lang="tr-TR" smtClean="0"/>
              <a:pPr/>
              <a:t>14.01.2016</a:t>
            </a:fld>
            <a:endParaRPr lang="tr-TR"/>
          </a:p>
        </p:txBody>
      </p:sp>
      <p:sp>
        <p:nvSpPr>
          <p:cNvPr id="3" name="2 Altbilgi Yer Tutucusu"/>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6 Düz Bağlayıcı"/>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Slayt Numarası Yer Tutucusu"/>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288232" y="1772816"/>
            <a:ext cx="6604248" cy="1894362"/>
          </a:xfrm>
        </p:spPr>
        <p:txBody>
          <a:bodyPr>
            <a:noAutofit/>
          </a:bodyPr>
          <a:lstStyle/>
          <a:p>
            <a:r>
              <a:rPr lang="tr-TR" sz="3200" dirty="0" smtClean="0">
                <a:solidFill>
                  <a:schemeClr val="accent1"/>
                </a:solidFill>
                <a:latin typeface="Lucida Sans" pitchFamily="34" charset="0"/>
              </a:rPr>
              <a:t>DİREKSİYON EĞİTİMİ DERSİ SINAV DEĞERLENDİRME FORMLARI</a:t>
            </a:r>
            <a:r>
              <a:rPr lang="tr-TR" sz="3200" dirty="0" smtClean="0">
                <a:latin typeface="Lucida Sans" pitchFamily="34" charset="0"/>
              </a:rPr>
              <a:t/>
            </a:r>
            <a:br>
              <a:rPr lang="tr-TR" sz="3200" dirty="0" smtClean="0">
                <a:latin typeface="Lucida Sans" pitchFamily="34" charset="0"/>
              </a:rPr>
            </a:br>
            <a:r>
              <a:rPr lang="tr-TR" sz="3200" dirty="0" smtClean="0">
                <a:solidFill>
                  <a:srgbClr val="FF0000"/>
                </a:solidFill>
                <a:latin typeface="Lucida Sans" pitchFamily="34" charset="0"/>
              </a:rPr>
              <a:t>(EK-3: “M”, “A1”, “A2”, “A” “B1” SINIFLARI)</a:t>
            </a:r>
            <a:r>
              <a:rPr lang="tr-TR" sz="3200" dirty="0" smtClean="0"/>
              <a:t/>
            </a:r>
            <a:br>
              <a:rPr lang="tr-TR" sz="3200" dirty="0" smtClean="0"/>
            </a:br>
            <a:endParaRPr lang="tr-TR" sz="3200" dirty="0">
              <a:solidFill>
                <a:schemeClr val="tx1"/>
              </a:solidFill>
            </a:endParaRPr>
          </a:p>
        </p:txBody>
      </p:sp>
      <p:sp>
        <p:nvSpPr>
          <p:cNvPr id="4" name="3 Dikdörtgen"/>
          <p:cNvSpPr/>
          <p:nvPr/>
        </p:nvSpPr>
        <p:spPr>
          <a:xfrm>
            <a:off x="2231232" y="3284984"/>
            <a:ext cx="6912768" cy="1569660"/>
          </a:xfrm>
          <a:prstGeom prst="rect">
            <a:avLst/>
          </a:prstGeom>
        </p:spPr>
        <p:txBody>
          <a:bodyPr wrap="square">
            <a:spAutoFit/>
          </a:bodyPr>
          <a:lstStyle/>
          <a:p>
            <a:r>
              <a:rPr lang="tr-TR" sz="3200" b="1" cap="small" dirty="0" smtClean="0">
                <a:solidFill>
                  <a:srgbClr val="00B050"/>
                </a:solidFill>
                <a:latin typeface="Lucida Sans" pitchFamily="34" charset="0"/>
                <a:ea typeface="+mj-ea"/>
                <a:cs typeface="+mj-cs"/>
              </a:rPr>
              <a:t> (EK-4: “B”,“BE”, “C1”, “C1E”,“C”,“CE”, “D1”, “D1E”, “D”,“DE”,“F” SINIFLARI)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539552" y="980728"/>
            <a:ext cx="6480720" cy="1800200"/>
          </a:xfrm>
        </p:spPr>
        <p:txBody>
          <a:bodyPr>
            <a:normAutofit/>
          </a:bodyPr>
          <a:lstStyle/>
          <a:p>
            <a:pPr algn="just"/>
            <a:r>
              <a:rPr lang="tr-TR" dirty="0" smtClean="0"/>
              <a:t>Emniyet kemeri kullanılması zorunlu olan araçlarda eğitim ve sınav esnasında araçta bulunanların emniyet kemerinin takılması zorunludur</a:t>
            </a:r>
            <a:endParaRPr lang="tr-TR" dirty="0"/>
          </a:p>
        </p:txBody>
      </p:sp>
      <p:sp>
        <p:nvSpPr>
          <p:cNvPr id="4" name="1 Başlık"/>
          <p:cNvSpPr txBox="1">
            <a:spLocks/>
          </p:cNvSpPr>
          <p:nvPr/>
        </p:nvSpPr>
        <p:spPr>
          <a:xfrm>
            <a:off x="539552" y="188640"/>
            <a:ext cx="5050904" cy="634082"/>
          </a:xfrm>
          <a:prstGeom prst="rect">
            <a:avLst/>
          </a:prstGeom>
        </p:spPr>
        <p:txBody>
          <a:bodyPr vert="horz" anchor="b">
            <a:normAutofit/>
          </a:bodyPr>
          <a:lstStyle/>
          <a:p>
            <a:pPr lvl="0">
              <a:spcBef>
                <a:spcPct val="0"/>
              </a:spcBef>
              <a:defRPr/>
            </a:pPr>
            <a:r>
              <a:rPr kumimoji="0" lang="tr-TR" sz="3000" b="1" i="0" u="none" strike="noStrike" kern="1200" cap="small" spc="0" normalizeH="0" baseline="0" noProof="0" dirty="0" smtClean="0">
                <a:ln>
                  <a:noFill/>
                </a:ln>
                <a:solidFill>
                  <a:schemeClr val="accent1"/>
                </a:solidFill>
                <a:effectLst>
                  <a:outerShdw blurRad="38100" dist="38100" dir="2700000" algn="tl">
                    <a:srgbClr val="000000">
                      <a:alpha val="43137"/>
                    </a:srgbClr>
                  </a:outerShdw>
                </a:effectLst>
                <a:uLnTx/>
                <a:uFillTx/>
                <a:latin typeface="+mj-lt"/>
                <a:ea typeface="+mj-ea"/>
                <a:cs typeface="+mj-cs"/>
              </a:rPr>
              <a:t>SINAV </a:t>
            </a:r>
            <a:r>
              <a:rPr lang="tr-TR" sz="3200" b="1" dirty="0" smtClean="0">
                <a:solidFill>
                  <a:schemeClr val="accent1"/>
                </a:solidFill>
                <a:effectLst>
                  <a:outerShdw blurRad="38100" dist="38100" dir="2700000" algn="tl">
                    <a:srgbClr val="000000">
                      <a:alpha val="43137"/>
                    </a:srgbClr>
                  </a:outerShdw>
                </a:effectLst>
              </a:rPr>
              <a:t>SÜRESİNCE</a:t>
            </a:r>
            <a:endParaRPr kumimoji="0" lang="tr-TR" sz="3000" b="1" i="0" u="none" strike="noStrike" kern="1200" cap="small" spc="0" normalizeH="0" baseline="0" noProof="0" dirty="0">
              <a:ln>
                <a:noFill/>
              </a:ln>
              <a:solidFill>
                <a:schemeClr val="accent1"/>
              </a:solidFill>
              <a:effectLst>
                <a:outerShdw blurRad="38100" dist="38100" dir="2700000" algn="tl">
                  <a:srgbClr val="000000">
                    <a:alpha val="43137"/>
                  </a:srgbClr>
                </a:outerShdw>
              </a:effectLst>
              <a:uLnTx/>
              <a:uFillTx/>
              <a:latin typeface="+mj-lt"/>
              <a:ea typeface="+mj-ea"/>
              <a:cs typeface="+mj-cs"/>
            </a:endParaRPr>
          </a:p>
        </p:txBody>
      </p:sp>
      <p:sp>
        <p:nvSpPr>
          <p:cNvPr id="49154" name="AutoShape 2" descr="biyometrik fotoğraf özellikleri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49156" name="AutoShape 4" descr="biyometrik fotoğraf özellikleri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49158" name="AutoShape 6" descr="biyometrik fotoğraf özellikleri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57346" name="Picture 2" descr="http://binekarac.vw.com.tr/vwSozluk/VWSozlukFiles/201283111813823_emniyet%20kemeri.jpg"/>
          <p:cNvPicPr>
            <a:picLocks noChangeAspect="1" noChangeArrowheads="1"/>
          </p:cNvPicPr>
          <p:nvPr/>
        </p:nvPicPr>
        <p:blipFill>
          <a:blip r:embed="rId2" cstate="print"/>
          <a:srcRect/>
          <a:stretch>
            <a:fillRect/>
          </a:stretch>
        </p:blipFill>
        <p:spPr bwMode="auto">
          <a:xfrm>
            <a:off x="7380312" y="1124744"/>
            <a:ext cx="1368152" cy="1368152"/>
          </a:xfrm>
          <a:prstGeom prst="rect">
            <a:avLst/>
          </a:prstGeom>
          <a:noFill/>
        </p:spPr>
      </p:pic>
      <p:sp>
        <p:nvSpPr>
          <p:cNvPr id="8" name="7 Dikdörtgen"/>
          <p:cNvSpPr/>
          <p:nvPr/>
        </p:nvSpPr>
        <p:spPr>
          <a:xfrm>
            <a:off x="539552" y="3645024"/>
            <a:ext cx="8104414" cy="830997"/>
          </a:xfrm>
          <a:prstGeom prst="rect">
            <a:avLst/>
          </a:prstGeom>
        </p:spPr>
        <p:txBody>
          <a:bodyPr wrap="square">
            <a:spAutoFit/>
          </a:bodyPr>
          <a:lstStyle/>
          <a:p>
            <a:pPr>
              <a:buFont typeface="Arial" pitchFamily="34" charset="0"/>
              <a:buChar char="•"/>
            </a:pPr>
            <a:r>
              <a:rPr lang="tr-TR" sz="2400" dirty="0" smtClean="0"/>
              <a:t>Sınav güzergâhının uygun alanında </a:t>
            </a:r>
            <a:r>
              <a:rPr lang="tr-TR" sz="2400" dirty="0" smtClean="0"/>
              <a:t>Ek-3 20 Km Ek-4 </a:t>
            </a:r>
            <a:r>
              <a:rPr lang="tr-TR" sz="2400" dirty="0" smtClean="0"/>
              <a:t>30 </a:t>
            </a:r>
            <a:r>
              <a:rPr lang="tr-TR" sz="2400" dirty="0" smtClean="0"/>
              <a:t>km hıza ulaştıktan sonra ani fren yapılır.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1" presetClass="entr" presetSubtype="0" fill="hold" nodeType="withEffect">
                                  <p:stCondLst>
                                    <p:cond delay="0"/>
                                  </p:stCondLst>
                                  <p:childTnLst>
                                    <p:set>
                                      <p:cBhvr>
                                        <p:cTn id="6" dur="2000">
                                          <p:stCondLst>
                                            <p:cond delay="0"/>
                                          </p:stCondLst>
                                        </p:cTn>
                                        <p:tgtEl>
                                          <p:spTgt spid="57346"/>
                                        </p:tgtEl>
                                        <p:attrNameLst>
                                          <p:attrName>style.visibility</p:attrName>
                                        </p:attrNameLst>
                                      </p:cBhvr>
                                      <p:to>
                                        <p:strVal val="visible"/>
                                      </p:to>
                                    </p:set>
                                  </p:childTnLst>
                                </p:cTn>
                              </p:par>
                            </p:childTnLst>
                          </p:cTn>
                        </p:par>
                        <p:par>
                          <p:cTn id="7" fill="hold">
                            <p:stCondLst>
                              <p:cond delay="2000"/>
                            </p:stCondLst>
                            <p:childTnLst>
                              <p:par>
                                <p:cTn id="8" presetID="10" presetClass="exit" presetSubtype="0" fill="hold" nodeType="afterEffect">
                                  <p:stCondLst>
                                    <p:cond delay="0"/>
                                  </p:stCondLst>
                                  <p:childTnLst>
                                    <p:animEffect transition="out" filter="fade">
                                      <p:cBhvr>
                                        <p:cTn id="9" dur="2000"/>
                                        <p:tgtEl>
                                          <p:spTgt spid="57346"/>
                                        </p:tgtEl>
                                      </p:cBhvr>
                                    </p:animEffect>
                                    <p:set>
                                      <p:cBhvr>
                                        <p:cTn id="10" dur="1" fill="hold">
                                          <p:stCondLst>
                                            <p:cond delay="1999"/>
                                          </p:stCondLst>
                                        </p:cTn>
                                        <p:tgtEl>
                                          <p:spTgt spid="57346"/>
                                        </p:tgtEl>
                                        <p:attrNameLst>
                                          <p:attrName>style.visibility</p:attrName>
                                        </p:attrNameLst>
                                      </p:cBhvr>
                                      <p:to>
                                        <p:strVal val="hidden"/>
                                      </p:to>
                                    </p:set>
                                  </p:childTnLst>
                                </p:cTn>
                              </p:par>
                            </p:childTnLst>
                          </p:cTn>
                        </p:par>
                        <p:par>
                          <p:cTn id="11" fill="hold">
                            <p:stCondLst>
                              <p:cond delay="4000"/>
                            </p:stCondLst>
                            <p:childTnLst>
                              <p:par>
                                <p:cTn id="12" presetID="10" presetClass="entr" presetSubtype="0" repeatCount="indefinite" fill="hold" nodeType="afterEffect">
                                  <p:stCondLst>
                                    <p:cond delay="0"/>
                                  </p:stCondLst>
                                  <p:childTnLst>
                                    <p:set>
                                      <p:cBhvr>
                                        <p:cTn id="13" dur="1" fill="hold">
                                          <p:stCondLst>
                                            <p:cond delay="0"/>
                                          </p:stCondLst>
                                        </p:cTn>
                                        <p:tgtEl>
                                          <p:spTgt spid="57346"/>
                                        </p:tgtEl>
                                        <p:attrNameLst>
                                          <p:attrName>style.visibility</p:attrName>
                                        </p:attrNameLst>
                                      </p:cBhvr>
                                      <p:to>
                                        <p:strVal val="visible"/>
                                      </p:to>
                                    </p:set>
                                    <p:animEffect transition="in" filter="fade">
                                      <p:cBhvr>
                                        <p:cTn id="14" dur="2000"/>
                                        <p:tgtEl>
                                          <p:spTgt spid="57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23528" y="620688"/>
            <a:ext cx="8280920" cy="4873752"/>
          </a:xfrm>
        </p:spPr>
        <p:txBody>
          <a:bodyPr>
            <a:noAutofit/>
          </a:bodyPr>
          <a:lstStyle/>
          <a:p>
            <a:r>
              <a:rPr lang="tr-TR" sz="1600" dirty="0" smtClean="0"/>
              <a:t>Sınavını yaptığı kursiyerleri Yönetmelik eki “Direksiyon Eğitimi Dersi Sınav Değerlendirme Formu” (EK-3) veya (EK-4)’e göre değerlendirir. </a:t>
            </a:r>
          </a:p>
          <a:p>
            <a:r>
              <a:rPr lang="tr-TR" sz="1600" dirty="0" smtClean="0"/>
              <a:t>Sınavın ilk beş dakikasında kursiyere formun “Araç Bilgisi Sorgulama” bölümündeki soruları sorarak değerlendirir. </a:t>
            </a:r>
          </a:p>
          <a:p>
            <a:r>
              <a:rPr lang="tr-TR" sz="1600" dirty="0" smtClean="0"/>
              <a:t>Sınav süresinin 30 dakikalık kısmında;</a:t>
            </a:r>
          </a:p>
          <a:p>
            <a:pPr>
              <a:buNone/>
            </a:pPr>
            <a:r>
              <a:rPr lang="tr-TR" sz="1600" dirty="0" smtClean="0"/>
              <a:t> a) “M”, “A1”, “A2”, “A” ve “B1” sınıfı sertifika sınavlarında “Yönetmelik Eki (EK-7)’deki Krokiye Göre Düzenlenen Alandaki Uygulamalara” ve “Sürüş Becerisi ve Trafik Algısına Yönelik Davranışlar” bölümlerindeki,</a:t>
            </a:r>
          </a:p>
          <a:p>
            <a:pPr>
              <a:buNone/>
            </a:pPr>
            <a:r>
              <a:rPr lang="tr-TR" sz="1600" dirty="0" smtClean="0"/>
              <a:t> b) “B”, “C1”, “C”, “D1”, “D”, “BE”, “C1E”, “CE”, “D1E”, “DE” sınıfı sertifika sınavlarında “Sürüş Becerisi ve Trafik Algısına Yönelik Davranışlar” bölümlerindeki davranışları yapıp yapamadığına göre değerlendirilir. </a:t>
            </a:r>
          </a:p>
          <a:p>
            <a:pPr algn="just"/>
            <a:r>
              <a:rPr lang="tr-TR" sz="1600" dirty="0" smtClean="0"/>
              <a:t>Bütün kursiyerlerin sınavları tamamlandıktan sonra Özel MTSK Modülü üzerinden alınan direksiyon eğitimi sınav takip ve sonuç listesine sınav sonuçlarını yazarak imzalar ve sınav yürütme komisyonuna teslim eder. </a:t>
            </a:r>
          </a:p>
          <a:p>
            <a:pPr algn="just"/>
            <a:r>
              <a:rPr lang="tr-TR" sz="1600" dirty="0" smtClean="0"/>
              <a:t>“M”, “A1”, “A2”, “A” ve “B1” sınıfı sertifika sınavlarının akan trafikteki bölümünde sınav güzergâhında kurs tarafından temin edilen herhangi bir araçtan kursiyeri takip ederek değerlendirme yapar. </a:t>
            </a:r>
            <a:r>
              <a:rPr lang="tr-TR" sz="1600" b="1" i="1" u="sng" dirty="0" smtClean="0"/>
              <a:t>Direksiyon eğitimi dersi sınavı uygulama ve değerlendirme komisyonu telsiz veya benzeri iletişim araçları ile kursiyeri yönlendirir.</a:t>
            </a:r>
            <a:r>
              <a:rPr lang="tr-TR" sz="1600" dirty="0" smtClean="0"/>
              <a:t> Kursiyeri Yönetmelik eki “Direksiyon Eğitimi Dersi Sınav Değerlendirme Formu” (Ek-3)’e göre değerlendirir</a:t>
            </a:r>
            <a:endParaRPr lang="tr-TR" sz="1600" dirty="0"/>
          </a:p>
        </p:txBody>
      </p:sp>
      <p:sp>
        <p:nvSpPr>
          <p:cNvPr id="4" name="1 Başlık"/>
          <p:cNvSpPr>
            <a:spLocks noGrp="1"/>
          </p:cNvSpPr>
          <p:nvPr>
            <p:ph type="title"/>
          </p:nvPr>
        </p:nvSpPr>
        <p:spPr>
          <a:xfrm>
            <a:off x="467544" y="0"/>
            <a:ext cx="5050904" cy="634082"/>
          </a:xfrm>
        </p:spPr>
        <p:txBody>
          <a:bodyPr/>
          <a:lstStyle/>
          <a:p>
            <a:r>
              <a:rPr lang="tr-TR" b="1" dirty="0" smtClean="0">
                <a:solidFill>
                  <a:schemeClr val="accent1"/>
                </a:solidFill>
                <a:effectLst>
                  <a:outerShdw blurRad="38100" dist="38100" dir="2700000" algn="tl">
                    <a:srgbClr val="000000">
                      <a:alpha val="43137"/>
                    </a:srgbClr>
                  </a:outerShdw>
                </a:effectLst>
              </a:rPr>
              <a:t>SINAVDAN SÜRESİNCE</a:t>
            </a:r>
            <a:endParaRPr lang="tr-TR" b="1" dirty="0">
              <a:solidFill>
                <a:schemeClr val="accent1"/>
              </a:solidFill>
              <a:effectLst>
                <a:outerShdw blurRad="38100" dist="38100" dir="2700000" algn="tl">
                  <a:srgbClr val="000000">
                    <a:alpha val="43137"/>
                  </a:srgbClr>
                </a:outerShdw>
              </a:effectLst>
            </a:endParaRPr>
          </a:p>
        </p:txBody>
      </p:sp>
      <p:pic>
        <p:nvPicPr>
          <p:cNvPr id="5" name="Picture 2" descr="DİREKSİYON SINAVI ile ilgili görsel sonucu"/>
          <p:cNvPicPr>
            <a:picLocks noChangeAspect="1" noChangeArrowheads="1"/>
          </p:cNvPicPr>
          <p:nvPr/>
        </p:nvPicPr>
        <p:blipFill>
          <a:blip r:embed="rId2" cstate="print"/>
          <a:srcRect/>
          <a:stretch>
            <a:fillRect/>
          </a:stretch>
        </p:blipFill>
        <p:spPr bwMode="auto">
          <a:xfrm>
            <a:off x="7380312" y="908720"/>
            <a:ext cx="1420197" cy="115212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539552" y="2276872"/>
            <a:ext cx="7467600" cy="4873752"/>
          </a:xfrm>
        </p:spPr>
        <p:txBody>
          <a:bodyPr/>
          <a:lstStyle/>
          <a:p>
            <a:pPr algn="just"/>
            <a:r>
              <a:rPr lang="tr-TR" dirty="0" smtClean="0"/>
              <a:t>Direksiyon eğitimi dersi sınavında Yönetmelik eki “Direksiyon Eğitimi Dersi Sınav Değerlendirme Formu” (EK-3) veya (EK-4)’</a:t>
            </a:r>
            <a:r>
              <a:rPr lang="tr-TR" dirty="0" err="1" smtClean="0"/>
              <a:t>te</a:t>
            </a:r>
            <a:r>
              <a:rPr lang="tr-TR" dirty="0" smtClean="0"/>
              <a:t> yer alan değerlendirme davranışlarından; </a:t>
            </a:r>
            <a:r>
              <a:rPr lang="tr-TR" dirty="0" smtClean="0">
                <a:solidFill>
                  <a:srgbClr val="FF0000"/>
                </a:solidFill>
                <a:effectLst>
                  <a:outerShdw blurRad="38100" dist="38100" dir="2700000" algn="tl">
                    <a:srgbClr val="000000">
                      <a:alpha val="43137"/>
                    </a:srgbClr>
                  </a:outerShdw>
                </a:effectLst>
              </a:rPr>
              <a:t>kırmızı</a:t>
            </a:r>
            <a:r>
              <a:rPr lang="tr-TR" dirty="0" smtClean="0">
                <a:effectLst>
                  <a:outerShdw blurRad="38100" dist="38100" dir="2700000" algn="tl">
                    <a:srgbClr val="000000">
                      <a:alpha val="43137"/>
                    </a:srgbClr>
                  </a:outerShdw>
                </a:effectLst>
              </a:rPr>
              <a:t> </a:t>
            </a:r>
            <a:r>
              <a:rPr lang="tr-TR" dirty="0" smtClean="0"/>
              <a:t>renkte gösterilenleri bir defa, </a:t>
            </a:r>
            <a:r>
              <a:rPr lang="tr-TR" b="1" dirty="0" smtClean="0">
                <a:solidFill>
                  <a:schemeClr val="bg2">
                    <a:lumMod val="75000"/>
                  </a:schemeClr>
                </a:solidFill>
              </a:rPr>
              <a:t>sarı</a:t>
            </a:r>
            <a:r>
              <a:rPr lang="tr-TR" dirty="0" smtClean="0"/>
              <a:t> renkte gösterilen maddelerden ikisini veya aynı maddeyi iki defa gerçekleştirmesi, </a:t>
            </a:r>
            <a:r>
              <a:rPr lang="tr-TR" dirty="0" smtClean="0">
                <a:solidFill>
                  <a:srgbClr val="0070C0"/>
                </a:solidFill>
                <a:effectLst>
                  <a:outerShdw blurRad="38100" dist="38100" dir="2700000" algn="tl">
                    <a:srgbClr val="000000">
                      <a:alpha val="43137"/>
                    </a:srgbClr>
                  </a:outerShdw>
                </a:effectLst>
              </a:rPr>
              <a:t>mavi</a:t>
            </a:r>
            <a:r>
              <a:rPr lang="tr-TR" dirty="0" smtClean="0"/>
              <a:t> renkte gösterilenlerin ise beşini hatalı cevaplaması veya cevaplamaması hâlinde kursiyerin sınavını başarısız sayar. </a:t>
            </a:r>
            <a:endParaRPr lang="tr-TR" dirty="0"/>
          </a:p>
        </p:txBody>
      </p:sp>
      <p:pic>
        <p:nvPicPr>
          <p:cNvPr id="48130" name="Picture 2" descr="http://www.hangikredi.com/bilgi-merkezi/wp-content/uploads/2013/07/direksiyon-sinavi.jpg"/>
          <p:cNvPicPr>
            <a:picLocks noChangeAspect="1" noChangeArrowheads="1"/>
          </p:cNvPicPr>
          <p:nvPr/>
        </p:nvPicPr>
        <p:blipFill>
          <a:blip r:embed="rId2" cstate="print"/>
          <a:srcRect/>
          <a:stretch>
            <a:fillRect/>
          </a:stretch>
        </p:blipFill>
        <p:spPr bwMode="auto">
          <a:xfrm>
            <a:off x="2339752" y="404664"/>
            <a:ext cx="3689648" cy="184482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11560" y="3717032"/>
            <a:ext cx="7467600" cy="1143000"/>
          </a:xfrm>
        </p:spPr>
        <p:txBody>
          <a:bodyPr>
            <a:noAutofit/>
          </a:bodyPr>
          <a:lstStyle/>
          <a:p>
            <a:r>
              <a:rPr lang="tr-TR" sz="8000" dirty="0" smtClean="0">
                <a:solidFill>
                  <a:schemeClr val="accent1"/>
                </a:solidFill>
                <a:latin typeface="Lucida Sans" pitchFamily="34" charset="0"/>
              </a:rPr>
              <a:t>EK-3</a:t>
            </a:r>
            <a:br>
              <a:rPr lang="tr-TR" sz="8000" dirty="0" smtClean="0">
                <a:solidFill>
                  <a:schemeClr val="accent1"/>
                </a:solidFill>
                <a:latin typeface="Lucida Sans" pitchFamily="34" charset="0"/>
              </a:rPr>
            </a:br>
            <a:r>
              <a:rPr lang="tr-TR" sz="8000" dirty="0" smtClean="0">
                <a:solidFill>
                  <a:srgbClr val="FF0000"/>
                </a:solidFill>
                <a:latin typeface="Lucida Sans" pitchFamily="34" charset="0"/>
              </a:rPr>
              <a:t>M, A1, A2, A, B1 SINIFLARI</a:t>
            </a:r>
            <a:endParaRPr lang="tr-TR" sz="8000" dirty="0"/>
          </a:p>
        </p:txBody>
      </p:sp>
      <p:pic>
        <p:nvPicPr>
          <p:cNvPr id="44033" name="Picture 1"/>
          <p:cNvPicPr>
            <a:picLocks noChangeAspect="1" noChangeArrowheads="1"/>
          </p:cNvPicPr>
          <p:nvPr/>
        </p:nvPicPr>
        <p:blipFill>
          <a:blip r:embed="rId2" cstate="print"/>
          <a:srcRect/>
          <a:stretch>
            <a:fillRect/>
          </a:stretch>
        </p:blipFill>
        <p:spPr bwMode="auto">
          <a:xfrm>
            <a:off x="7164288" y="1844824"/>
            <a:ext cx="1533525" cy="280987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MOTORLU BİSİKLET ve MOTOSİKLET DİREKSİYON SINAV YERİ KROKİSİ (Ek-7)</a:t>
            </a:r>
            <a:endParaRPr lang="tr-TR" dirty="0"/>
          </a:p>
        </p:txBody>
      </p:sp>
      <p:pic>
        <p:nvPicPr>
          <p:cNvPr id="1026" name="Picture 2"/>
          <p:cNvPicPr>
            <a:picLocks noGrp="1" noChangeAspect="1" noChangeArrowheads="1"/>
          </p:cNvPicPr>
          <p:nvPr>
            <p:ph sz="quarter" idx="1"/>
          </p:nvPr>
        </p:nvPicPr>
        <p:blipFill>
          <a:blip r:embed="rId2"/>
          <a:srcRect/>
          <a:stretch>
            <a:fillRect/>
          </a:stretch>
        </p:blipFill>
        <p:spPr bwMode="auto">
          <a:xfrm>
            <a:off x="752498" y="1643050"/>
            <a:ext cx="7105650" cy="4371975"/>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M, A1, A2, A ,B1 SINIFI SERTİFİKA SINIFI SERTİFİKA SINAVI</a:t>
            </a:r>
            <a:endParaRPr lang="tr-TR" dirty="0"/>
          </a:p>
        </p:txBody>
      </p:sp>
      <p:sp>
        <p:nvSpPr>
          <p:cNvPr id="3" name="2 İçerik Yer Tutucusu"/>
          <p:cNvSpPr>
            <a:spLocks noGrp="1"/>
          </p:cNvSpPr>
          <p:nvPr>
            <p:ph sz="quarter" idx="1"/>
          </p:nvPr>
        </p:nvSpPr>
        <p:spPr>
          <a:xfrm>
            <a:off x="457200" y="1357298"/>
            <a:ext cx="7901014" cy="5286412"/>
          </a:xfrm>
        </p:spPr>
        <p:txBody>
          <a:bodyPr>
            <a:normAutofit fontScale="92500" lnSpcReduction="10000"/>
          </a:bodyPr>
          <a:lstStyle/>
          <a:p>
            <a:pPr algn="just"/>
            <a:r>
              <a:rPr lang="tr-TR" dirty="0" smtClean="0"/>
              <a:t>“</a:t>
            </a:r>
            <a:r>
              <a:rPr lang="tr-TR" dirty="0" smtClean="0"/>
              <a:t>M”, “A1”, “A2”, “A” ve “B1” sınıfı sertifika sınavları, sınav güzergâhının bulunduğu karayolu üzerinde veya hemen bitişiğinde, (EK-7)’deki krokide belirlenen mesafelere göre seyyar olarak hazırlanan sınav alanında başlatılır. Bu alanda başarılı olan kursiyerin sınavına akan trafikte devam ettirilerek tamamlatılır</a:t>
            </a:r>
            <a:r>
              <a:rPr lang="tr-TR" dirty="0" smtClean="0"/>
              <a:t>.</a:t>
            </a:r>
            <a:endParaRPr lang="tr-TR" dirty="0" smtClean="0"/>
          </a:p>
          <a:p>
            <a:pPr algn="just"/>
            <a:r>
              <a:rPr lang="tr-TR" dirty="0" smtClean="0"/>
              <a:t>Dokuz </a:t>
            </a:r>
            <a:r>
              <a:rPr lang="tr-TR" dirty="0" smtClean="0"/>
              <a:t>koni etrafında slalom yaptırılır ve koniler arasından geçmeye sağdan </a:t>
            </a:r>
            <a:r>
              <a:rPr lang="tr-TR" dirty="0" smtClean="0"/>
              <a:t>başlatılır.</a:t>
            </a:r>
            <a:endParaRPr lang="tr-TR" dirty="0" smtClean="0"/>
          </a:p>
          <a:p>
            <a:pPr algn="just"/>
            <a:r>
              <a:rPr lang="tr-TR" dirty="0" smtClean="0"/>
              <a:t>8-10 </a:t>
            </a:r>
            <a:r>
              <a:rPr lang="tr-TR" dirty="0" smtClean="0"/>
              <a:t>metre uzunluğunda 15-20 cm genişliğinde 3-5 cm yüksekliğinde yüzeyi tırtıklı kullanılacağı zaman yere sabitlenen demir veya dayanıklı malzemeden yapılmış platform üzerinde düzlemesine hareket yaptırılır (“B1” sertifika sınıfı hariç). En az 20 km hıza ulaştıktan sonra ani fren yaptırılır</a:t>
            </a:r>
            <a:r>
              <a:rPr lang="tr-TR" dirty="0" smtClean="0"/>
              <a:t>.</a:t>
            </a:r>
            <a:endParaRPr lang="tr-TR" dirty="0" smtClean="0"/>
          </a:p>
          <a:p>
            <a:pPr algn="just"/>
            <a:r>
              <a:rPr lang="tr-TR" dirty="0" smtClean="0"/>
              <a:t> </a:t>
            </a:r>
            <a:r>
              <a:rPr lang="tr-TR" dirty="0" smtClean="0"/>
              <a:t>20 km hıza ulaştıktan sonra önüne çıkan engelden kaçma eylemini yapar</a:t>
            </a:r>
            <a:r>
              <a:rPr lang="tr-TR" dirty="0" smtClean="0"/>
              <a:t>.</a:t>
            </a:r>
            <a:endParaRPr lang="tr-TR" dirty="0" smtClean="0"/>
          </a:p>
          <a:p>
            <a:endParaRPr lang="tr-T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332656"/>
            <a:ext cx="7467600" cy="724942"/>
          </a:xfrm>
        </p:spPr>
        <p:txBody>
          <a:bodyPr/>
          <a:lstStyle/>
          <a:p>
            <a:r>
              <a:rPr lang="tr-TR" b="1" dirty="0" smtClean="0">
                <a:solidFill>
                  <a:schemeClr val="tx1"/>
                </a:solidFill>
                <a:latin typeface="Arial Narrow" pitchFamily="34" charset="0"/>
              </a:rPr>
              <a:t>ARAÇ BİLGİSİ SORGULAMA BÖLÜMÜ (ek-3)</a:t>
            </a:r>
            <a:endParaRPr lang="tr-TR" dirty="0">
              <a:solidFill>
                <a:schemeClr val="tx1"/>
              </a:solidFill>
              <a:latin typeface="Arial Narrow" pitchFamily="34" charset="0"/>
            </a:endParaRPr>
          </a:p>
        </p:txBody>
      </p:sp>
      <p:pic>
        <p:nvPicPr>
          <p:cNvPr id="19457" name="Picture 1"/>
          <p:cNvPicPr>
            <a:picLocks noChangeAspect="1" noChangeArrowheads="1"/>
          </p:cNvPicPr>
          <p:nvPr/>
        </p:nvPicPr>
        <p:blipFill>
          <a:blip r:embed="rId2" cstate="print"/>
          <a:srcRect/>
          <a:stretch>
            <a:fillRect/>
          </a:stretch>
        </p:blipFill>
        <p:spPr bwMode="auto">
          <a:xfrm>
            <a:off x="539552" y="1628800"/>
            <a:ext cx="8064896" cy="1221534"/>
          </a:xfrm>
          <a:prstGeom prst="rect">
            <a:avLst/>
          </a:prstGeom>
          <a:noFill/>
          <a:ln w="9525">
            <a:noFill/>
            <a:miter lim="800000"/>
            <a:headEnd/>
            <a:tailEnd/>
          </a:ln>
        </p:spPr>
      </p:pic>
      <p:pic>
        <p:nvPicPr>
          <p:cNvPr id="19459" name="Picture 3"/>
          <p:cNvPicPr>
            <a:picLocks noChangeAspect="1" noChangeArrowheads="1"/>
          </p:cNvPicPr>
          <p:nvPr/>
        </p:nvPicPr>
        <p:blipFill>
          <a:blip r:embed="rId3" cstate="print"/>
          <a:srcRect/>
          <a:stretch>
            <a:fillRect/>
          </a:stretch>
        </p:blipFill>
        <p:spPr bwMode="auto">
          <a:xfrm>
            <a:off x="1259632" y="3284984"/>
            <a:ext cx="6900899" cy="13681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476672"/>
            <a:ext cx="8280920" cy="1143000"/>
          </a:xfrm>
        </p:spPr>
        <p:txBody>
          <a:bodyPr>
            <a:noAutofit/>
          </a:bodyPr>
          <a:lstStyle/>
          <a:p>
            <a:pPr algn="ctr"/>
            <a:r>
              <a:rPr lang="tr-TR" sz="2800" b="1" dirty="0" smtClean="0"/>
              <a:t>KROKİYE GÖRE DÜZENLENEN ALANDAKİ UYGULAMALAR BÖLÜMÜ</a:t>
            </a:r>
            <a:r>
              <a:rPr lang="tr-TR" sz="2800" b="1" dirty="0" smtClean="0">
                <a:solidFill>
                  <a:schemeClr val="tx1"/>
                </a:solidFill>
                <a:latin typeface="Arial Narrow" pitchFamily="34" charset="0"/>
              </a:rPr>
              <a:t>(ek-3)</a:t>
            </a:r>
            <a:endParaRPr lang="tr-TR" sz="2800" dirty="0">
              <a:solidFill>
                <a:schemeClr val="tx1"/>
              </a:solidFill>
            </a:endParaRPr>
          </a:p>
        </p:txBody>
      </p:sp>
      <p:pic>
        <p:nvPicPr>
          <p:cNvPr id="17409" name="Picture 1"/>
          <p:cNvPicPr>
            <a:picLocks noChangeAspect="1" noChangeArrowheads="1"/>
          </p:cNvPicPr>
          <p:nvPr/>
        </p:nvPicPr>
        <p:blipFill>
          <a:blip r:embed="rId2" cstate="print"/>
          <a:srcRect/>
          <a:stretch>
            <a:fillRect/>
          </a:stretch>
        </p:blipFill>
        <p:spPr bwMode="auto">
          <a:xfrm>
            <a:off x="251520" y="1988840"/>
            <a:ext cx="8546855" cy="30243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a:spLocks noGrp="1"/>
          </p:cNvSpPr>
          <p:nvPr>
            <p:ph type="title"/>
          </p:nvPr>
        </p:nvSpPr>
        <p:spPr>
          <a:xfrm>
            <a:off x="467544" y="476672"/>
            <a:ext cx="8280920" cy="1143000"/>
          </a:xfrm>
        </p:spPr>
        <p:txBody>
          <a:bodyPr>
            <a:noAutofit/>
          </a:bodyPr>
          <a:lstStyle/>
          <a:p>
            <a:pPr algn="ctr"/>
            <a:r>
              <a:rPr lang="tr-TR" sz="2800" b="1" dirty="0" smtClean="0"/>
              <a:t>KROKİYE GÖRE DÜZENLENEN ALANDAKİ UYGULAMALAR BÖLÜMÜ</a:t>
            </a:r>
            <a:r>
              <a:rPr lang="tr-TR" sz="2800" b="1" dirty="0" smtClean="0">
                <a:solidFill>
                  <a:schemeClr val="tx1"/>
                </a:solidFill>
                <a:latin typeface="Arial Narrow" pitchFamily="34" charset="0"/>
              </a:rPr>
              <a:t>(ek-3)</a:t>
            </a:r>
            <a:endParaRPr lang="tr-TR" sz="2800" dirty="0">
              <a:solidFill>
                <a:schemeClr val="tx1"/>
              </a:solidFill>
            </a:endParaRPr>
          </a:p>
        </p:txBody>
      </p:sp>
      <p:graphicFrame>
        <p:nvGraphicFramePr>
          <p:cNvPr id="4" name="3 Tablo"/>
          <p:cNvGraphicFramePr>
            <a:graphicFrameLocks noGrp="1"/>
          </p:cNvGraphicFramePr>
          <p:nvPr/>
        </p:nvGraphicFramePr>
        <p:xfrm>
          <a:off x="571473" y="1643050"/>
          <a:ext cx="8001055" cy="4214841"/>
        </p:xfrm>
        <a:graphic>
          <a:graphicData uri="http://schemas.openxmlformats.org/drawingml/2006/table">
            <a:tbl>
              <a:tblPr/>
              <a:tblGrid>
                <a:gridCol w="473507"/>
                <a:gridCol w="6726229"/>
                <a:gridCol w="801319"/>
              </a:tblGrid>
              <a:tr h="433371">
                <a:tc rowSpan="5">
                  <a:txBody>
                    <a:bodyPr/>
                    <a:lstStyle/>
                    <a:p>
                      <a:pPr algn="ctr" fontAlgn="ctr"/>
                      <a:r>
                        <a:rPr lang="tr-TR" sz="2000" b="1" i="0" u="none" strike="noStrike">
                          <a:solidFill>
                            <a:srgbClr val="000000"/>
                          </a:solidFill>
                          <a:latin typeface="Times New Roman"/>
                        </a:rPr>
                        <a:t>2</a:t>
                      </a:r>
                    </a:p>
                  </a:txBody>
                  <a:tcPr marL="9236" marR="9236" marT="92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ctr"/>
                      <a:r>
                        <a:rPr lang="tr-TR" sz="2000" b="1" i="0" u="none" strike="noStrike">
                          <a:solidFill>
                            <a:srgbClr val="FF0000"/>
                          </a:solidFill>
                          <a:latin typeface="Times New Roman"/>
                        </a:rPr>
                        <a:t>KONİLER ARASINDAN GEÇME </a:t>
                      </a:r>
                    </a:p>
                  </a:txBody>
                  <a:tcPr marL="9236" marR="9236" marT="92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r>
              <a:tr h="433371">
                <a:tc vMerge="1">
                  <a:txBody>
                    <a:bodyPr/>
                    <a:lstStyle/>
                    <a:p>
                      <a:endParaRPr lang="tr-TR"/>
                    </a:p>
                  </a:txBody>
                  <a:tcPr/>
                </a:tc>
                <a:tc>
                  <a:txBody>
                    <a:bodyPr/>
                    <a:lstStyle/>
                    <a:p>
                      <a:pPr algn="l" fontAlgn="ctr"/>
                      <a:r>
                        <a:rPr lang="es-ES" sz="2000" b="0" i="0" u="none" strike="noStrike">
                          <a:solidFill>
                            <a:srgbClr val="000000"/>
                          </a:solidFill>
                          <a:latin typeface="Times New Roman"/>
                        </a:rPr>
                        <a:t>a) Konilere çarpıyor ve deviriyor.</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latin typeface="Times New Roman"/>
                        </a:rPr>
                        <a:t>KIRMIZI</a:t>
                      </a:r>
                    </a:p>
                  </a:txBody>
                  <a:tcPr marL="9236" marR="9236" marT="92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682662">
                <a:tc vMerge="1">
                  <a:txBody>
                    <a:bodyPr/>
                    <a:lstStyle/>
                    <a:p>
                      <a:endParaRPr lang="tr-TR"/>
                    </a:p>
                  </a:txBody>
                  <a:tcPr/>
                </a:tc>
                <a:tc>
                  <a:txBody>
                    <a:bodyPr/>
                    <a:lstStyle/>
                    <a:p>
                      <a:pPr algn="l" fontAlgn="ctr"/>
                      <a:r>
                        <a:rPr lang="tr-TR" sz="2000" b="0" i="0" u="none" strike="noStrike">
                          <a:solidFill>
                            <a:srgbClr val="000000"/>
                          </a:solidFill>
                          <a:latin typeface="Times New Roman"/>
                        </a:rPr>
                        <a:t>b) Ayakları yere değiyor</a:t>
                      </a:r>
                      <a:r>
                        <a:rPr lang="tr-TR" sz="2000" b="0" i="0" u="none" strike="noStrike">
                          <a:solidFill>
                            <a:srgbClr val="333333"/>
                          </a:solidFill>
                          <a:latin typeface="Times New Roman"/>
                        </a:rPr>
                        <a:t> (“B1” sertifika sınıfı hariç).</a:t>
                      </a:r>
                      <a:endParaRPr lang="tr-TR" sz="2000" b="0" i="0" u="none" strike="noStrike">
                        <a:solidFill>
                          <a:srgbClr val="000000"/>
                        </a:solidFill>
                        <a:latin typeface="Times New Roman"/>
                      </a:endParaRP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latin typeface="Times New Roman"/>
                        </a:rPr>
                        <a:t>KIRMIZI</a:t>
                      </a:r>
                    </a:p>
                  </a:txBody>
                  <a:tcPr marL="9236" marR="9236" marT="92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682662">
                <a:tc vMerge="1">
                  <a:txBody>
                    <a:bodyPr/>
                    <a:lstStyle/>
                    <a:p>
                      <a:endParaRPr lang="tr-TR"/>
                    </a:p>
                  </a:txBody>
                  <a:tcPr/>
                </a:tc>
                <a:tc>
                  <a:txBody>
                    <a:bodyPr/>
                    <a:lstStyle/>
                    <a:p>
                      <a:pPr algn="l" fontAlgn="ctr"/>
                      <a:r>
                        <a:rPr lang="tr-TR" sz="2000" b="0" i="0" u="none" strike="noStrike">
                          <a:solidFill>
                            <a:srgbClr val="000000"/>
                          </a:solidFill>
                          <a:latin typeface="Times New Roman"/>
                        </a:rPr>
                        <a:t>c) Sınırların dışına çıkıyor. Dönüşler esnasında hızını ayarlayamıyor.</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latin typeface="Times New Roman"/>
                        </a:rPr>
                        <a:t>KIRMIZI</a:t>
                      </a:r>
                    </a:p>
                  </a:txBody>
                  <a:tcPr marL="9236" marR="9236" marT="92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433371">
                <a:tc vMerge="1">
                  <a:txBody>
                    <a:bodyPr/>
                    <a:lstStyle/>
                    <a:p>
                      <a:endParaRPr lang="tr-TR"/>
                    </a:p>
                  </a:txBody>
                  <a:tcPr/>
                </a:tc>
                <a:tc>
                  <a:txBody>
                    <a:bodyPr/>
                    <a:lstStyle/>
                    <a:p>
                      <a:pPr algn="l" fontAlgn="ctr"/>
                      <a:r>
                        <a:rPr lang="tr-TR" sz="2000" b="0" i="0" u="none" strike="noStrike">
                          <a:solidFill>
                            <a:srgbClr val="000000"/>
                          </a:solidFill>
                          <a:latin typeface="Times New Roman"/>
                        </a:rPr>
                        <a:t>ç) Düşüyor (“B1” sertifika sınıfı hariç).</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latin typeface="Times New Roman"/>
                        </a:rPr>
                        <a:t>KIRMIZI</a:t>
                      </a:r>
                    </a:p>
                  </a:txBody>
                  <a:tcPr marL="9236" marR="9236" marT="92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433371">
                <a:tc rowSpan="3">
                  <a:txBody>
                    <a:bodyPr/>
                    <a:lstStyle/>
                    <a:p>
                      <a:pPr algn="ctr" fontAlgn="ctr"/>
                      <a:r>
                        <a:rPr lang="tr-TR" sz="2000" b="1" i="0" u="none" strike="noStrike">
                          <a:solidFill>
                            <a:srgbClr val="000000"/>
                          </a:solidFill>
                          <a:latin typeface="Times New Roman"/>
                        </a:rPr>
                        <a:t>3</a:t>
                      </a:r>
                    </a:p>
                  </a:txBody>
                  <a:tcPr marL="9236" marR="9236" marT="92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ctr"/>
                      <a:r>
                        <a:rPr lang="tr-TR" sz="2000" b="1" i="0" u="none" strike="noStrike">
                          <a:solidFill>
                            <a:srgbClr val="FF0000"/>
                          </a:solidFill>
                          <a:latin typeface="Times New Roman"/>
                        </a:rPr>
                        <a:t>ENGELDEN KAÇMA</a:t>
                      </a:r>
                    </a:p>
                  </a:txBody>
                  <a:tcPr marL="9236" marR="9236" marT="92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r>
              <a:tr h="433371">
                <a:tc vMerge="1">
                  <a:txBody>
                    <a:bodyPr/>
                    <a:lstStyle/>
                    <a:p>
                      <a:endParaRPr lang="tr-TR"/>
                    </a:p>
                  </a:txBody>
                  <a:tcPr/>
                </a:tc>
                <a:tc>
                  <a:txBody>
                    <a:bodyPr/>
                    <a:lstStyle/>
                    <a:p>
                      <a:pPr algn="l" fontAlgn="ctr"/>
                      <a:r>
                        <a:rPr lang="pl-PL" sz="2000" b="0" i="0" u="none" strike="noStrike">
                          <a:solidFill>
                            <a:srgbClr val="000000"/>
                          </a:solidFill>
                          <a:latin typeface="Times New Roman"/>
                        </a:rPr>
                        <a:t>a) 20 km hıza ulaşamıyor.</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latin typeface="Times New Roman"/>
                        </a:rPr>
                        <a:t>KIRMIZI</a:t>
                      </a:r>
                    </a:p>
                  </a:txBody>
                  <a:tcPr marL="9236" marR="9236" marT="92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682662">
                <a:tc vMerge="1">
                  <a:txBody>
                    <a:bodyPr/>
                    <a:lstStyle/>
                    <a:p>
                      <a:endParaRPr lang="tr-TR"/>
                    </a:p>
                  </a:txBody>
                  <a:tcPr/>
                </a:tc>
                <a:tc>
                  <a:txBody>
                    <a:bodyPr/>
                    <a:lstStyle/>
                    <a:p>
                      <a:pPr algn="l" fontAlgn="ctr"/>
                      <a:r>
                        <a:rPr lang="tr-TR" sz="2000" b="0" i="0" u="none" strike="noStrike">
                          <a:solidFill>
                            <a:srgbClr val="000000"/>
                          </a:solidFill>
                          <a:latin typeface="Times New Roman"/>
                        </a:rPr>
                        <a:t>b) 20 km hıza ulaştıktan sonra önüne çıkan engelden kaçamıyor.</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latin typeface="Times New Roman"/>
                        </a:rPr>
                        <a:t>KIRMIZI</a:t>
                      </a:r>
                    </a:p>
                  </a:txBody>
                  <a:tcPr marL="9236" marR="9236" marT="92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a:spLocks noGrp="1"/>
          </p:cNvSpPr>
          <p:nvPr>
            <p:ph type="title"/>
          </p:nvPr>
        </p:nvSpPr>
        <p:spPr>
          <a:xfrm>
            <a:off x="467544" y="476672"/>
            <a:ext cx="8280920" cy="1143000"/>
          </a:xfrm>
        </p:spPr>
        <p:txBody>
          <a:bodyPr>
            <a:noAutofit/>
          </a:bodyPr>
          <a:lstStyle/>
          <a:p>
            <a:pPr algn="ctr"/>
            <a:r>
              <a:rPr lang="tr-TR" sz="2800" b="1" dirty="0" smtClean="0"/>
              <a:t>KROKİYE GÖRE DÜZENLENEN ALANDAKİ UYGULAMALAR BÖLÜMÜ</a:t>
            </a:r>
            <a:r>
              <a:rPr lang="tr-TR" sz="2800" b="1" dirty="0" smtClean="0">
                <a:solidFill>
                  <a:schemeClr val="tx1"/>
                </a:solidFill>
                <a:latin typeface="Arial Narrow" pitchFamily="34" charset="0"/>
              </a:rPr>
              <a:t>(ek-3)</a:t>
            </a:r>
            <a:endParaRPr lang="tr-TR" sz="2800" dirty="0">
              <a:solidFill>
                <a:schemeClr val="tx1"/>
              </a:solidFill>
            </a:endParaRPr>
          </a:p>
        </p:txBody>
      </p:sp>
      <p:graphicFrame>
        <p:nvGraphicFramePr>
          <p:cNvPr id="4" name="3 Tablo"/>
          <p:cNvGraphicFramePr>
            <a:graphicFrameLocks noGrp="1"/>
          </p:cNvGraphicFramePr>
          <p:nvPr/>
        </p:nvGraphicFramePr>
        <p:xfrm>
          <a:off x="1643042" y="1714490"/>
          <a:ext cx="5786478" cy="4448856"/>
        </p:xfrm>
        <a:graphic>
          <a:graphicData uri="http://schemas.openxmlformats.org/drawingml/2006/table">
            <a:tbl>
              <a:tblPr/>
              <a:tblGrid>
                <a:gridCol w="342447"/>
                <a:gridCol w="4864505"/>
                <a:gridCol w="579526"/>
              </a:tblGrid>
              <a:tr h="339487">
                <a:tc rowSpan="4">
                  <a:txBody>
                    <a:bodyPr/>
                    <a:lstStyle/>
                    <a:p>
                      <a:pPr algn="ctr" fontAlgn="ctr"/>
                      <a:r>
                        <a:rPr lang="tr-TR" sz="1200" b="1" i="0" u="none" strike="noStrike">
                          <a:solidFill>
                            <a:srgbClr val="000000"/>
                          </a:solidFill>
                          <a:latin typeface="Times New Roman"/>
                        </a:rPr>
                        <a:t>4</a:t>
                      </a:r>
                    </a:p>
                  </a:txBody>
                  <a:tcPr marL="6784" marR="6784" marT="67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tr-TR" sz="1200" b="1" i="0" u="none" strike="noStrike">
                          <a:solidFill>
                            <a:srgbClr val="FF0000"/>
                          </a:solidFill>
                          <a:latin typeface="Times New Roman"/>
                        </a:rPr>
                        <a:t> SEKİZ ÇİZME</a:t>
                      </a:r>
                    </a:p>
                  </a:txBody>
                  <a:tcPr marL="6784" marR="6784" marT="67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r>
              <a:tr h="313901">
                <a:tc vMerge="1">
                  <a:txBody>
                    <a:bodyPr/>
                    <a:lstStyle/>
                    <a:p>
                      <a:endParaRPr lang="tr-TR"/>
                    </a:p>
                  </a:txBody>
                  <a:tcPr/>
                </a:tc>
                <a:tc>
                  <a:txBody>
                    <a:bodyPr/>
                    <a:lstStyle/>
                    <a:p>
                      <a:pPr algn="l" fontAlgn="ctr"/>
                      <a:r>
                        <a:rPr lang="tr-TR" sz="1200" b="0" i="0" u="none" strike="noStrike">
                          <a:solidFill>
                            <a:srgbClr val="000000"/>
                          </a:solidFill>
                          <a:latin typeface="Times New Roman"/>
                        </a:rPr>
                        <a:t>a) Ayakları yere değiyor</a:t>
                      </a:r>
                      <a:r>
                        <a:rPr lang="tr-TR" sz="1200" b="0" i="0" u="none" strike="noStrike">
                          <a:solidFill>
                            <a:srgbClr val="FF0000"/>
                          </a:solidFill>
                          <a:latin typeface="Times New Roman"/>
                        </a:rPr>
                        <a:t> </a:t>
                      </a:r>
                      <a:r>
                        <a:rPr lang="tr-TR" sz="1200" b="0" i="0" u="none" strike="noStrike">
                          <a:solidFill>
                            <a:srgbClr val="333333"/>
                          </a:solidFill>
                          <a:latin typeface="Times New Roman"/>
                        </a:rPr>
                        <a:t>(“B1” sertifika sınıfı hariç).</a:t>
                      </a:r>
                      <a:endParaRPr lang="tr-TR" sz="1200" b="0" i="0" u="none" strike="noStrike">
                        <a:solidFill>
                          <a:srgbClr val="000000"/>
                        </a:solidFill>
                        <a:latin typeface="Times New Roman"/>
                      </a:endParaRPr>
                    </a:p>
                  </a:txBody>
                  <a:tcPr marL="6784" marR="6784" marT="6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latin typeface="Times New Roman"/>
                        </a:rPr>
                        <a:t>KIRMIZI</a:t>
                      </a:r>
                    </a:p>
                  </a:txBody>
                  <a:tcPr marL="6784" marR="6784" marT="67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313901">
                <a:tc vMerge="1">
                  <a:txBody>
                    <a:bodyPr/>
                    <a:lstStyle/>
                    <a:p>
                      <a:endParaRPr lang="tr-TR"/>
                    </a:p>
                  </a:txBody>
                  <a:tcPr/>
                </a:tc>
                <a:tc>
                  <a:txBody>
                    <a:bodyPr/>
                    <a:lstStyle/>
                    <a:p>
                      <a:pPr algn="l" fontAlgn="ctr"/>
                      <a:r>
                        <a:rPr lang="tr-TR" sz="1200" b="0" i="0" u="none" strike="noStrike">
                          <a:solidFill>
                            <a:srgbClr val="000000"/>
                          </a:solidFill>
                          <a:latin typeface="Times New Roman"/>
                        </a:rPr>
                        <a:t>b) Sınırların dışına çıkıyor. Dönüşler esnasında hızını ayarlayamıyor.</a:t>
                      </a:r>
                    </a:p>
                  </a:txBody>
                  <a:tcPr marL="6784" marR="6784" marT="6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latin typeface="Times New Roman"/>
                        </a:rPr>
                        <a:t>KIRMIZI</a:t>
                      </a:r>
                    </a:p>
                  </a:txBody>
                  <a:tcPr marL="6784" marR="6784" marT="67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313901">
                <a:tc vMerge="1">
                  <a:txBody>
                    <a:bodyPr/>
                    <a:lstStyle/>
                    <a:p>
                      <a:endParaRPr lang="tr-TR"/>
                    </a:p>
                  </a:txBody>
                  <a:tcPr/>
                </a:tc>
                <a:tc>
                  <a:txBody>
                    <a:bodyPr/>
                    <a:lstStyle/>
                    <a:p>
                      <a:pPr algn="l" fontAlgn="ctr"/>
                      <a:r>
                        <a:rPr lang="tr-TR" sz="1200" b="0" i="0" u="none" strike="noStrike">
                          <a:solidFill>
                            <a:srgbClr val="000000"/>
                          </a:solidFill>
                          <a:latin typeface="Times New Roman"/>
                        </a:rPr>
                        <a:t>c) Düşüyor (“B1” sertifika sınıfı hariç).</a:t>
                      </a:r>
                    </a:p>
                  </a:txBody>
                  <a:tcPr marL="6784" marR="6784" marT="6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latin typeface="Times New Roman"/>
                        </a:rPr>
                        <a:t>KIRMIZI</a:t>
                      </a:r>
                    </a:p>
                  </a:txBody>
                  <a:tcPr marL="6784" marR="6784" marT="67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13901">
                <a:tc rowSpan="3">
                  <a:txBody>
                    <a:bodyPr/>
                    <a:lstStyle/>
                    <a:p>
                      <a:pPr algn="ctr" fontAlgn="ctr"/>
                      <a:r>
                        <a:rPr lang="tr-TR" sz="1200" b="1" i="0" u="none" strike="noStrike">
                          <a:solidFill>
                            <a:srgbClr val="000000"/>
                          </a:solidFill>
                          <a:latin typeface="Times New Roman"/>
                        </a:rPr>
                        <a:t>5</a:t>
                      </a:r>
                    </a:p>
                  </a:txBody>
                  <a:tcPr marL="6784" marR="6784" marT="67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ctr"/>
                      <a:r>
                        <a:rPr lang="tr-TR" sz="1200" b="1" i="0" u="none" strike="noStrike">
                          <a:solidFill>
                            <a:srgbClr val="FF0000"/>
                          </a:solidFill>
                          <a:latin typeface="Times New Roman"/>
                        </a:rPr>
                        <a:t>DENGE SAĞLAMA</a:t>
                      </a:r>
                    </a:p>
                  </a:txBody>
                  <a:tcPr marL="6784" marR="6784" marT="67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r>
              <a:tr h="314394">
                <a:tc vMerge="1">
                  <a:txBody>
                    <a:bodyPr/>
                    <a:lstStyle/>
                    <a:p>
                      <a:endParaRPr lang="tr-TR"/>
                    </a:p>
                  </a:txBody>
                  <a:tcPr/>
                </a:tc>
                <a:tc>
                  <a:txBody>
                    <a:bodyPr/>
                    <a:lstStyle/>
                    <a:p>
                      <a:pPr algn="l" fontAlgn="ctr"/>
                      <a:r>
                        <a:rPr lang="tr-TR" sz="1100" b="0" i="0" u="none" strike="noStrike">
                          <a:solidFill>
                            <a:srgbClr val="000000"/>
                          </a:solidFill>
                          <a:latin typeface="Times New Roman"/>
                        </a:rPr>
                        <a:t>a) Platform üzerinden geçemiyor ve aracın üzerinde denge sağlayamıyor</a:t>
                      </a:r>
                      <a:r>
                        <a:rPr lang="tr-TR" sz="1100" b="0" i="0" u="none" strike="noStrike">
                          <a:solidFill>
                            <a:srgbClr val="FF0000"/>
                          </a:solidFill>
                          <a:latin typeface="Times New Roman"/>
                        </a:rPr>
                        <a:t/>
                      </a:r>
                      <a:br>
                        <a:rPr lang="tr-TR" sz="1100" b="0" i="0" u="none" strike="noStrike">
                          <a:solidFill>
                            <a:srgbClr val="FF0000"/>
                          </a:solidFill>
                          <a:latin typeface="Times New Roman"/>
                        </a:rPr>
                      </a:br>
                      <a:r>
                        <a:rPr lang="tr-TR" sz="1100" b="0" i="0" u="none" strike="noStrike">
                          <a:solidFill>
                            <a:srgbClr val="FF0000"/>
                          </a:solidFill>
                          <a:latin typeface="Times New Roman"/>
                        </a:rPr>
                        <a:t>    </a:t>
                      </a:r>
                      <a:r>
                        <a:rPr lang="tr-TR" sz="1100" b="0" i="0" u="none" strike="noStrike">
                          <a:solidFill>
                            <a:srgbClr val="333333"/>
                          </a:solidFill>
                          <a:latin typeface="Times New Roman"/>
                        </a:rPr>
                        <a:t>(“B1” sertifika sınıfı hariç).</a:t>
                      </a:r>
                      <a:endParaRPr lang="tr-TR" sz="1100" b="0" i="0" u="none" strike="noStrike">
                        <a:solidFill>
                          <a:srgbClr val="000000"/>
                        </a:solidFill>
                        <a:latin typeface="Times New Roman"/>
                      </a:endParaRPr>
                    </a:p>
                  </a:txBody>
                  <a:tcPr marL="6784" marR="6784" marT="6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latin typeface="Times New Roman"/>
                        </a:rPr>
                        <a:t>KIRMIZI</a:t>
                      </a:r>
                    </a:p>
                  </a:txBody>
                  <a:tcPr marL="6784" marR="6784" marT="67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313901">
                <a:tc vMerge="1">
                  <a:txBody>
                    <a:bodyPr/>
                    <a:lstStyle/>
                    <a:p>
                      <a:endParaRPr lang="tr-TR"/>
                    </a:p>
                  </a:txBody>
                  <a:tcPr/>
                </a:tc>
                <a:tc>
                  <a:txBody>
                    <a:bodyPr/>
                    <a:lstStyle/>
                    <a:p>
                      <a:pPr algn="l" fontAlgn="ctr"/>
                      <a:r>
                        <a:rPr lang="tr-TR" sz="1200" b="0" i="0" u="none" strike="noStrike">
                          <a:solidFill>
                            <a:srgbClr val="000000"/>
                          </a:solidFill>
                          <a:latin typeface="Times New Roman"/>
                        </a:rPr>
                        <a:t>b) Platform üzerinden düşüyor</a:t>
                      </a:r>
                      <a:r>
                        <a:rPr lang="tr-TR" sz="1200" b="0" i="0" u="none" strike="noStrike">
                          <a:solidFill>
                            <a:srgbClr val="333333"/>
                          </a:solidFill>
                          <a:latin typeface="Times New Roman"/>
                        </a:rPr>
                        <a:t> (“B1” sertifika sınıfı hariç).</a:t>
                      </a:r>
                      <a:endParaRPr lang="tr-TR" sz="1200" b="0" i="0" u="none" strike="noStrike">
                        <a:solidFill>
                          <a:srgbClr val="000000"/>
                        </a:solidFill>
                        <a:latin typeface="Times New Roman"/>
                      </a:endParaRPr>
                    </a:p>
                  </a:txBody>
                  <a:tcPr marL="6784" marR="6784" marT="6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latin typeface="Times New Roman"/>
                        </a:rPr>
                        <a:t>KIRMIZI</a:t>
                      </a:r>
                    </a:p>
                  </a:txBody>
                  <a:tcPr marL="6784" marR="6784" marT="67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13901">
                <a:tc rowSpan="4">
                  <a:txBody>
                    <a:bodyPr/>
                    <a:lstStyle/>
                    <a:p>
                      <a:pPr algn="ctr" fontAlgn="ctr"/>
                      <a:r>
                        <a:rPr lang="tr-TR" sz="1200" b="1" i="0" u="none" strike="noStrike">
                          <a:solidFill>
                            <a:srgbClr val="000000"/>
                          </a:solidFill>
                          <a:latin typeface="Times New Roman"/>
                        </a:rPr>
                        <a:t>6</a:t>
                      </a:r>
                    </a:p>
                  </a:txBody>
                  <a:tcPr marL="6784" marR="6784" marT="67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ctr"/>
                      <a:r>
                        <a:rPr lang="tr-TR" sz="1200" b="1" i="0" u="none" strike="noStrike">
                          <a:solidFill>
                            <a:srgbClr val="FF0000"/>
                          </a:solidFill>
                          <a:latin typeface="Times New Roman"/>
                        </a:rPr>
                        <a:t>FREN YAPMA VE DURMA</a:t>
                      </a:r>
                    </a:p>
                  </a:txBody>
                  <a:tcPr marL="6784" marR="6784" marT="67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r>
              <a:tr h="313901">
                <a:tc vMerge="1">
                  <a:txBody>
                    <a:bodyPr/>
                    <a:lstStyle/>
                    <a:p>
                      <a:endParaRPr lang="tr-TR"/>
                    </a:p>
                  </a:txBody>
                  <a:tcPr/>
                </a:tc>
                <a:tc>
                  <a:txBody>
                    <a:bodyPr/>
                    <a:lstStyle/>
                    <a:p>
                      <a:pPr algn="l" fontAlgn="ctr"/>
                      <a:r>
                        <a:rPr lang="tr-TR" sz="1200" b="0" i="0" u="none" strike="noStrike">
                          <a:solidFill>
                            <a:srgbClr val="000000"/>
                          </a:solidFill>
                          <a:latin typeface="Times New Roman"/>
                        </a:rPr>
                        <a:t>a) Fren yaparken panikliyor, aracı aşırı sarsıyor, düşüyor.</a:t>
                      </a:r>
                    </a:p>
                  </a:txBody>
                  <a:tcPr marL="6784" marR="6784" marT="6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latin typeface="Times New Roman"/>
                        </a:rPr>
                        <a:t>KIRMIZI</a:t>
                      </a:r>
                    </a:p>
                  </a:txBody>
                  <a:tcPr marL="6784" marR="6784" marT="67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314394">
                <a:tc vMerge="1">
                  <a:txBody>
                    <a:bodyPr/>
                    <a:lstStyle/>
                    <a:p>
                      <a:endParaRPr lang="tr-TR"/>
                    </a:p>
                  </a:txBody>
                  <a:tcPr/>
                </a:tc>
                <a:tc>
                  <a:txBody>
                    <a:bodyPr/>
                    <a:lstStyle/>
                    <a:p>
                      <a:pPr algn="l" fontAlgn="ctr"/>
                      <a:r>
                        <a:rPr lang="tr-TR" sz="1100" b="0" i="0" u="none" strike="noStrike">
                          <a:solidFill>
                            <a:srgbClr val="000000"/>
                          </a:solidFill>
                          <a:latin typeface="Times New Roman"/>
                        </a:rPr>
                        <a:t>b) Fren sınırlarının dışına çıkıyor (motorlu bisiklet 20 metre, motosiklet 30 metre).</a:t>
                      </a:r>
                    </a:p>
                  </a:txBody>
                  <a:tcPr marL="6784" marR="6784" marT="6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latin typeface="Times New Roman"/>
                        </a:rPr>
                        <a:t>KIRMIZI</a:t>
                      </a:r>
                    </a:p>
                  </a:txBody>
                  <a:tcPr marL="6784" marR="6784" marT="67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313901">
                <a:tc vMerge="1">
                  <a:txBody>
                    <a:bodyPr/>
                    <a:lstStyle/>
                    <a:p>
                      <a:endParaRPr lang="tr-TR"/>
                    </a:p>
                  </a:txBody>
                  <a:tcPr/>
                </a:tc>
                <a:tc>
                  <a:txBody>
                    <a:bodyPr/>
                    <a:lstStyle/>
                    <a:p>
                      <a:pPr algn="l" fontAlgn="ctr"/>
                      <a:r>
                        <a:rPr lang="tr-TR" sz="1200" b="0" i="0" u="none" strike="noStrike">
                          <a:solidFill>
                            <a:srgbClr val="000000"/>
                          </a:solidFill>
                          <a:latin typeface="Times New Roman"/>
                        </a:rPr>
                        <a:t>c) Düzgün duruş yapamıyor. Ön ve arka frenleri dengeli kullanmıyor.</a:t>
                      </a:r>
                    </a:p>
                  </a:txBody>
                  <a:tcPr marL="6784" marR="6784" marT="6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latin typeface="Times New Roman"/>
                        </a:rPr>
                        <a:t>KIRMIZI</a:t>
                      </a:r>
                    </a:p>
                  </a:txBody>
                  <a:tcPr marL="6784" marR="6784" marT="67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313901">
                <a:tc rowSpan="3">
                  <a:txBody>
                    <a:bodyPr/>
                    <a:lstStyle/>
                    <a:p>
                      <a:pPr algn="ctr" fontAlgn="ctr"/>
                      <a:r>
                        <a:rPr lang="tr-TR" sz="1200" b="1" i="0" u="none" strike="noStrike">
                          <a:solidFill>
                            <a:srgbClr val="000000"/>
                          </a:solidFill>
                          <a:latin typeface="Times New Roman"/>
                        </a:rPr>
                        <a:t>7</a:t>
                      </a:r>
                    </a:p>
                  </a:txBody>
                  <a:tcPr marL="6784" marR="6784" marT="67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ctr"/>
                      <a:r>
                        <a:rPr lang="tr-TR" sz="1200" b="1" i="0" u="none" strike="noStrike">
                          <a:solidFill>
                            <a:srgbClr val="FF0000"/>
                          </a:solidFill>
                          <a:latin typeface="Times New Roman"/>
                        </a:rPr>
                        <a:t>ANİ FREN YAPMA</a:t>
                      </a:r>
                    </a:p>
                  </a:txBody>
                  <a:tcPr marL="6784" marR="6784" marT="67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r>
              <a:tr h="313901">
                <a:tc vMerge="1">
                  <a:txBody>
                    <a:bodyPr/>
                    <a:lstStyle/>
                    <a:p>
                      <a:endParaRPr lang="tr-TR"/>
                    </a:p>
                  </a:txBody>
                  <a:tcPr/>
                </a:tc>
                <a:tc>
                  <a:txBody>
                    <a:bodyPr/>
                    <a:lstStyle/>
                    <a:p>
                      <a:pPr algn="l" fontAlgn="ctr"/>
                      <a:r>
                        <a:rPr lang="tr-TR" sz="1200" b="0" i="0" u="none" strike="noStrike">
                          <a:solidFill>
                            <a:srgbClr val="000000"/>
                          </a:solidFill>
                          <a:latin typeface="Times New Roman"/>
                        </a:rPr>
                        <a:t>a) 20 km hıza ulaştıktan sonra ani fren yapamıyor.</a:t>
                      </a:r>
                    </a:p>
                  </a:txBody>
                  <a:tcPr marL="6784" marR="6784" marT="6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latin typeface="Times New Roman"/>
                        </a:rPr>
                        <a:t>KIRMIZI</a:t>
                      </a:r>
                    </a:p>
                  </a:txBody>
                  <a:tcPr marL="6784" marR="6784" marT="67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313901">
                <a:tc vMerge="1">
                  <a:txBody>
                    <a:bodyPr/>
                    <a:lstStyle/>
                    <a:p>
                      <a:endParaRPr lang="tr-TR"/>
                    </a:p>
                  </a:txBody>
                  <a:tcPr/>
                </a:tc>
                <a:tc>
                  <a:txBody>
                    <a:bodyPr/>
                    <a:lstStyle/>
                    <a:p>
                      <a:pPr algn="l" fontAlgn="ctr"/>
                      <a:r>
                        <a:rPr lang="tr-TR" sz="1100" b="0" i="0" u="none" strike="noStrike">
                          <a:solidFill>
                            <a:srgbClr val="000000"/>
                          </a:solidFill>
                          <a:latin typeface="Times New Roman"/>
                        </a:rPr>
                        <a:t>b) Ani fren davranışını gerçekleştirirken trafiği kontrol etmiyor.</a:t>
                      </a:r>
                    </a:p>
                  </a:txBody>
                  <a:tcPr marL="6784" marR="6784" marT="6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latin typeface="Times New Roman"/>
                        </a:rPr>
                        <a:t>KIRMIZI</a:t>
                      </a:r>
                    </a:p>
                  </a:txBody>
                  <a:tcPr marL="6784" marR="6784" marT="67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467544" y="908720"/>
            <a:ext cx="7992888" cy="45771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476672"/>
            <a:ext cx="8352928" cy="1143000"/>
          </a:xfrm>
        </p:spPr>
        <p:txBody>
          <a:bodyPr>
            <a:noAutofit/>
          </a:bodyPr>
          <a:lstStyle/>
          <a:p>
            <a:pPr algn="ctr"/>
            <a:r>
              <a:rPr lang="tr-TR" sz="2800" b="1" dirty="0" smtClean="0"/>
              <a:t>SÜRÜŞ BECERİSİ VE TRAFİK ALGISINA YÖNELİK DAVRANIŞLAR BÖLÜMÜ (ek-3)</a:t>
            </a:r>
            <a:endParaRPr lang="tr-TR" sz="2800" dirty="0">
              <a:solidFill>
                <a:schemeClr val="tx1"/>
              </a:solidFill>
            </a:endParaRPr>
          </a:p>
        </p:txBody>
      </p:sp>
      <p:pic>
        <p:nvPicPr>
          <p:cNvPr id="35842" name="Picture 2"/>
          <p:cNvPicPr>
            <a:picLocks noChangeAspect="1" noChangeArrowheads="1"/>
          </p:cNvPicPr>
          <p:nvPr/>
        </p:nvPicPr>
        <p:blipFill>
          <a:blip r:embed="rId2" cstate="print"/>
          <a:srcRect/>
          <a:stretch>
            <a:fillRect/>
          </a:stretch>
        </p:blipFill>
        <p:spPr bwMode="auto">
          <a:xfrm>
            <a:off x="51839" y="2132856"/>
            <a:ext cx="8840641" cy="42233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476672"/>
            <a:ext cx="8352928" cy="1143000"/>
          </a:xfrm>
        </p:spPr>
        <p:txBody>
          <a:bodyPr>
            <a:noAutofit/>
          </a:bodyPr>
          <a:lstStyle/>
          <a:p>
            <a:pPr algn="ctr"/>
            <a:r>
              <a:rPr lang="tr-TR" sz="2800" b="1" dirty="0" smtClean="0"/>
              <a:t>SÜRÜŞ BECERİSİ VE TRAFİK ALGISINA YÖNELİK DAVRANIŞLAR BÖLÜMÜ (ek-3)</a:t>
            </a:r>
            <a:endParaRPr lang="tr-TR" sz="2800" dirty="0">
              <a:solidFill>
                <a:schemeClr val="tx1"/>
              </a:solidFill>
            </a:endParaRPr>
          </a:p>
        </p:txBody>
      </p:sp>
      <p:pic>
        <p:nvPicPr>
          <p:cNvPr id="36866" name="Picture 2"/>
          <p:cNvPicPr>
            <a:picLocks noChangeAspect="1" noChangeArrowheads="1"/>
          </p:cNvPicPr>
          <p:nvPr/>
        </p:nvPicPr>
        <p:blipFill>
          <a:blip r:embed="rId2" cstate="print"/>
          <a:srcRect/>
          <a:stretch>
            <a:fillRect/>
          </a:stretch>
        </p:blipFill>
        <p:spPr bwMode="auto">
          <a:xfrm>
            <a:off x="467544" y="1556792"/>
            <a:ext cx="7776864" cy="51377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2400" b="1" dirty="0" smtClean="0"/>
              <a:t>SÜRÜŞ BECERİSİ VE TRAFİK ALGISINA YÖNELİK DAVRANIŞLAR BÖLÜMÜ (ek-3)</a:t>
            </a:r>
            <a:endParaRPr lang="tr-TR" sz="2000" dirty="0"/>
          </a:p>
        </p:txBody>
      </p:sp>
      <p:graphicFrame>
        <p:nvGraphicFramePr>
          <p:cNvPr id="4" name="3 Tablo"/>
          <p:cNvGraphicFramePr>
            <a:graphicFrameLocks noGrp="1"/>
          </p:cNvGraphicFramePr>
          <p:nvPr/>
        </p:nvGraphicFramePr>
        <p:xfrm>
          <a:off x="571471" y="1500174"/>
          <a:ext cx="7858182" cy="3643336"/>
        </p:xfrm>
        <a:graphic>
          <a:graphicData uri="http://schemas.openxmlformats.org/drawingml/2006/table">
            <a:tbl>
              <a:tblPr/>
              <a:tblGrid>
                <a:gridCol w="464818"/>
                <a:gridCol w="6602778"/>
                <a:gridCol w="397279"/>
                <a:gridCol w="393307"/>
              </a:tblGrid>
              <a:tr h="480258">
                <a:tc rowSpan="7">
                  <a:txBody>
                    <a:bodyPr/>
                    <a:lstStyle/>
                    <a:p>
                      <a:pPr algn="ctr" fontAlgn="ctr"/>
                      <a:r>
                        <a:rPr lang="tr-TR" sz="1400" b="1" i="0" u="none" strike="noStrike">
                          <a:solidFill>
                            <a:srgbClr val="000000"/>
                          </a:solidFill>
                          <a:latin typeface="Times New Roman"/>
                        </a:rPr>
                        <a:t>7</a:t>
                      </a:r>
                    </a:p>
                  </a:txBody>
                  <a:tcPr marL="9236" marR="9236" marT="92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fontAlgn="ctr"/>
                      <a:r>
                        <a:rPr lang="tr-TR" sz="1200" b="1" i="0" u="none" strike="noStrike">
                          <a:solidFill>
                            <a:srgbClr val="FF0000"/>
                          </a:solidFill>
                          <a:latin typeface="Times New Roman"/>
                        </a:rPr>
                        <a:t>KAVŞAK YAKLAŞIMINDA VE KAVŞAKLARDA KURALLARA UYGUN DAVRANIŞLAR</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r>
              <a:tr h="480258">
                <a:tc vMerge="1">
                  <a:txBody>
                    <a:bodyPr/>
                    <a:lstStyle/>
                    <a:p>
                      <a:endParaRPr lang="tr-TR"/>
                    </a:p>
                  </a:txBody>
                  <a:tcPr/>
                </a:tc>
                <a:tc>
                  <a:txBody>
                    <a:bodyPr/>
                    <a:lstStyle/>
                    <a:p>
                      <a:pPr algn="l" fontAlgn="ctr"/>
                      <a:r>
                        <a:rPr lang="tr-TR" sz="1400" b="0" i="0" u="none" strike="noStrike">
                          <a:solidFill>
                            <a:srgbClr val="000000"/>
                          </a:solidFill>
                          <a:latin typeface="Times New Roman"/>
                        </a:rPr>
                        <a:t>a) Kavşak yaklaşımında yavaşlamıyor.</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tr-TR" sz="1000" b="1" i="0" u="none" strike="noStrike">
                          <a:solidFill>
                            <a:srgbClr val="000000"/>
                          </a:solidFill>
                          <a:latin typeface="Times New Roman"/>
                        </a:rPr>
                        <a:t>KIRMIZI</a:t>
                      </a:r>
                    </a:p>
                  </a:txBody>
                  <a:tcPr marL="9236" marR="9236" marT="92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tr-TR"/>
                    </a:p>
                  </a:txBody>
                  <a:tcPr/>
                </a:tc>
              </a:tr>
              <a:tr h="480258">
                <a:tc vMerge="1">
                  <a:txBody>
                    <a:bodyPr/>
                    <a:lstStyle/>
                    <a:p>
                      <a:endParaRPr lang="tr-TR"/>
                    </a:p>
                  </a:txBody>
                  <a:tcPr/>
                </a:tc>
                <a:tc>
                  <a:txBody>
                    <a:bodyPr/>
                    <a:lstStyle/>
                    <a:p>
                      <a:pPr algn="l" fontAlgn="ctr"/>
                      <a:r>
                        <a:rPr lang="tr-TR" sz="1400" b="0" i="0" u="none" strike="noStrike">
                          <a:solidFill>
                            <a:srgbClr val="000000"/>
                          </a:solidFill>
                          <a:latin typeface="Times New Roman"/>
                        </a:rPr>
                        <a:t>b) Kavşakta ayna kontrolü yapmıyor.</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tr-TR" sz="1000" b="1" i="0" u="none" strike="noStrike">
                          <a:solidFill>
                            <a:srgbClr val="000000"/>
                          </a:solidFill>
                          <a:latin typeface="Times New Roman"/>
                        </a:rPr>
                        <a:t>KIRMIZI</a:t>
                      </a:r>
                    </a:p>
                  </a:txBody>
                  <a:tcPr marL="9236" marR="9236" marT="92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tr-TR"/>
                    </a:p>
                  </a:txBody>
                  <a:tcPr/>
                </a:tc>
              </a:tr>
              <a:tr h="480258">
                <a:tc vMerge="1">
                  <a:txBody>
                    <a:bodyPr/>
                    <a:lstStyle/>
                    <a:p>
                      <a:endParaRPr lang="tr-TR"/>
                    </a:p>
                  </a:txBody>
                  <a:tcPr/>
                </a:tc>
                <a:tc>
                  <a:txBody>
                    <a:bodyPr/>
                    <a:lstStyle/>
                    <a:p>
                      <a:pPr algn="l" fontAlgn="ctr"/>
                      <a:r>
                        <a:rPr lang="tr-TR" sz="1400" b="0" i="0" u="none" strike="noStrike">
                          <a:solidFill>
                            <a:srgbClr val="000000"/>
                          </a:solidFill>
                          <a:latin typeface="Times New Roman"/>
                        </a:rPr>
                        <a:t>c) Kavşakta şerit takibi yapmıyor.</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tr-TR" sz="1000" b="1" i="0" u="none" strike="noStrike">
                          <a:solidFill>
                            <a:srgbClr val="000000"/>
                          </a:solidFill>
                          <a:latin typeface="Times New Roman"/>
                        </a:rPr>
                        <a:t>KIRMIZI</a:t>
                      </a:r>
                    </a:p>
                  </a:txBody>
                  <a:tcPr marL="9236" marR="9236" marT="92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tr-TR"/>
                    </a:p>
                  </a:txBody>
                  <a:tcPr/>
                </a:tc>
              </a:tr>
              <a:tr h="480258">
                <a:tc vMerge="1">
                  <a:txBody>
                    <a:bodyPr/>
                    <a:lstStyle/>
                    <a:p>
                      <a:endParaRPr lang="tr-TR"/>
                    </a:p>
                  </a:txBody>
                  <a:tcPr/>
                </a:tc>
                <a:tc>
                  <a:txBody>
                    <a:bodyPr/>
                    <a:lstStyle/>
                    <a:p>
                      <a:pPr algn="l" fontAlgn="ctr"/>
                      <a:r>
                        <a:rPr lang="tr-TR" sz="1400" b="0" i="0" u="none" strike="noStrike">
                          <a:solidFill>
                            <a:srgbClr val="000000"/>
                          </a:solidFill>
                          <a:latin typeface="Times New Roman"/>
                        </a:rPr>
                        <a:t>ç) Kavşakta sinyal vermiyor.</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tr-TR" sz="1000" b="1" i="0" u="none" strike="noStrike">
                          <a:solidFill>
                            <a:srgbClr val="000000"/>
                          </a:solidFill>
                          <a:latin typeface="Times New Roman"/>
                        </a:rPr>
                        <a:t>KIRMIZI</a:t>
                      </a:r>
                    </a:p>
                  </a:txBody>
                  <a:tcPr marL="9236" marR="9236" marT="92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tr-TR"/>
                    </a:p>
                  </a:txBody>
                  <a:tcPr/>
                </a:tc>
              </a:tr>
              <a:tr h="621023">
                <a:tc vMerge="1">
                  <a:txBody>
                    <a:bodyPr/>
                    <a:lstStyle/>
                    <a:p>
                      <a:endParaRPr lang="tr-TR"/>
                    </a:p>
                  </a:txBody>
                  <a:tcPr/>
                </a:tc>
                <a:tc>
                  <a:txBody>
                    <a:bodyPr/>
                    <a:lstStyle/>
                    <a:p>
                      <a:pPr algn="l" fontAlgn="ctr"/>
                      <a:r>
                        <a:rPr lang="tr-TR" sz="1400" b="0" i="0" u="none" strike="noStrike">
                          <a:solidFill>
                            <a:srgbClr val="000000"/>
                          </a:solidFill>
                          <a:latin typeface="Times New Roman"/>
                        </a:rPr>
                        <a:t>d) Kavşak dönüşlerinde omuz bakışı yapmıyor. Kör noktaları kontrol etmiyor.</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tr-TR" sz="1000" b="1" i="0" u="none" strike="noStrike">
                          <a:solidFill>
                            <a:srgbClr val="000000"/>
                          </a:solidFill>
                          <a:latin typeface="Times New Roman"/>
                        </a:rPr>
                        <a:t>KIRMIZI</a:t>
                      </a:r>
                    </a:p>
                  </a:txBody>
                  <a:tcPr marL="9236" marR="9236" marT="92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tr-TR"/>
                    </a:p>
                  </a:txBody>
                  <a:tcPr/>
                </a:tc>
              </a:tr>
              <a:tr h="621023">
                <a:tc vMerge="1">
                  <a:txBody>
                    <a:bodyPr/>
                    <a:lstStyle/>
                    <a:p>
                      <a:endParaRPr lang="tr-TR"/>
                    </a:p>
                  </a:txBody>
                  <a:tcPr/>
                </a:tc>
                <a:tc>
                  <a:txBody>
                    <a:bodyPr/>
                    <a:lstStyle/>
                    <a:p>
                      <a:pPr algn="l" fontAlgn="ctr"/>
                      <a:r>
                        <a:rPr lang="tr-TR" sz="1400" b="0" i="0" u="none" strike="noStrike">
                          <a:solidFill>
                            <a:srgbClr val="000000"/>
                          </a:solidFill>
                          <a:latin typeface="Times New Roman"/>
                        </a:rPr>
                        <a:t>e) Kavşakta karşıdan ve yandan gelen araçları kontrol etmiyor.</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900" b="1" i="0" u="none" strike="noStrike">
                          <a:solidFill>
                            <a:srgbClr val="000000"/>
                          </a:solidFill>
                          <a:latin typeface="Times New Roman"/>
                        </a:rPr>
                        <a:t>SARI</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tr-TR" sz="900" b="1" i="0" u="none" strike="noStrike" dirty="0">
                          <a:solidFill>
                            <a:srgbClr val="000000"/>
                          </a:solidFill>
                          <a:latin typeface="Times New Roman"/>
                        </a:rPr>
                        <a:t>SARI</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476672"/>
            <a:ext cx="8352928" cy="1143000"/>
          </a:xfrm>
        </p:spPr>
        <p:txBody>
          <a:bodyPr>
            <a:noAutofit/>
          </a:bodyPr>
          <a:lstStyle/>
          <a:p>
            <a:pPr algn="ctr"/>
            <a:r>
              <a:rPr lang="tr-TR" sz="2800" b="1" dirty="0" smtClean="0"/>
              <a:t>SÜRÜŞ BECERİSİ VE TRAFİK ALGISINA YÖNELİK DAVRANIŞLAR BÖLÜMÜ (ek-3)</a:t>
            </a:r>
            <a:endParaRPr lang="tr-TR" sz="2800" dirty="0">
              <a:solidFill>
                <a:schemeClr val="tx1"/>
              </a:solidFill>
            </a:endParaRPr>
          </a:p>
        </p:txBody>
      </p:sp>
      <p:pic>
        <p:nvPicPr>
          <p:cNvPr id="37890" name="Picture 2"/>
          <p:cNvPicPr>
            <a:picLocks noChangeAspect="1" noChangeArrowheads="1"/>
          </p:cNvPicPr>
          <p:nvPr/>
        </p:nvPicPr>
        <p:blipFill>
          <a:blip r:embed="rId2" cstate="print"/>
          <a:srcRect/>
          <a:stretch>
            <a:fillRect/>
          </a:stretch>
        </p:blipFill>
        <p:spPr bwMode="auto">
          <a:xfrm>
            <a:off x="1043608" y="1700808"/>
            <a:ext cx="6624736" cy="46435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476672"/>
            <a:ext cx="8352928" cy="1143000"/>
          </a:xfrm>
        </p:spPr>
        <p:txBody>
          <a:bodyPr>
            <a:noAutofit/>
          </a:bodyPr>
          <a:lstStyle/>
          <a:p>
            <a:pPr algn="ctr"/>
            <a:r>
              <a:rPr lang="tr-TR" sz="2800" b="1" dirty="0" smtClean="0"/>
              <a:t>SÜRÜŞ BECERİSİ VE TRAFİK ALGISINA YÖNELİK DAVRANIŞLAR BÖLÜMÜ (ek-3)</a:t>
            </a:r>
            <a:endParaRPr lang="tr-TR" sz="2800" dirty="0">
              <a:solidFill>
                <a:schemeClr val="tx1"/>
              </a:solidFill>
            </a:endParaRPr>
          </a:p>
        </p:txBody>
      </p:sp>
      <p:pic>
        <p:nvPicPr>
          <p:cNvPr id="38914" name="Picture 2"/>
          <p:cNvPicPr>
            <a:picLocks noChangeAspect="1" noChangeArrowheads="1"/>
          </p:cNvPicPr>
          <p:nvPr/>
        </p:nvPicPr>
        <p:blipFill>
          <a:blip r:embed="rId2" cstate="print"/>
          <a:srcRect/>
          <a:stretch>
            <a:fillRect/>
          </a:stretch>
        </p:blipFill>
        <p:spPr bwMode="auto">
          <a:xfrm>
            <a:off x="395536" y="2636912"/>
            <a:ext cx="7936083" cy="2490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3789040"/>
            <a:ext cx="7467600" cy="1143000"/>
          </a:xfrm>
        </p:spPr>
        <p:txBody>
          <a:bodyPr>
            <a:noAutofit/>
          </a:bodyPr>
          <a:lstStyle/>
          <a:p>
            <a:r>
              <a:rPr lang="tr-TR" sz="6600" b="1" dirty="0" smtClean="0">
                <a:solidFill>
                  <a:schemeClr val="accent1"/>
                </a:solidFill>
                <a:latin typeface="Lucida Sans" pitchFamily="34" charset="0"/>
              </a:rPr>
              <a:t>EK-4: </a:t>
            </a:r>
            <a:br>
              <a:rPr lang="tr-TR" sz="6600" b="1" dirty="0" smtClean="0">
                <a:solidFill>
                  <a:schemeClr val="accent1"/>
                </a:solidFill>
                <a:latin typeface="Lucida Sans" pitchFamily="34" charset="0"/>
              </a:rPr>
            </a:br>
            <a:r>
              <a:rPr lang="tr-TR" sz="6600" b="1" dirty="0" smtClean="0">
                <a:solidFill>
                  <a:srgbClr val="00B050"/>
                </a:solidFill>
                <a:latin typeface="Lucida Sans" pitchFamily="34" charset="0"/>
              </a:rPr>
              <a:t>B, BE, C1, C1E, C, CE, D1, D1E, D, DE, F SINIFLARI</a:t>
            </a:r>
            <a:endParaRPr lang="tr-TR" sz="6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476672"/>
            <a:ext cx="8352928" cy="1143000"/>
          </a:xfrm>
        </p:spPr>
        <p:txBody>
          <a:bodyPr>
            <a:noAutofit/>
          </a:bodyPr>
          <a:lstStyle/>
          <a:p>
            <a:pPr algn="ctr"/>
            <a:r>
              <a:rPr lang="tr-TR" sz="2800" b="1" dirty="0" smtClean="0"/>
              <a:t>ARAÇ BİLGİSİ SORGULAMA BÖLÜMÜ (EK-4)</a:t>
            </a:r>
            <a:endParaRPr lang="tr-TR" sz="2800" dirty="0">
              <a:solidFill>
                <a:schemeClr val="tx1"/>
              </a:solidFill>
            </a:endParaRPr>
          </a:p>
        </p:txBody>
      </p:sp>
      <p:graphicFrame>
        <p:nvGraphicFramePr>
          <p:cNvPr id="4" name="3 Tablo"/>
          <p:cNvGraphicFramePr>
            <a:graphicFrameLocks noGrp="1"/>
          </p:cNvGraphicFramePr>
          <p:nvPr/>
        </p:nvGraphicFramePr>
        <p:xfrm>
          <a:off x="827584" y="1831992"/>
          <a:ext cx="7200800" cy="4549342"/>
        </p:xfrm>
        <a:graphic>
          <a:graphicData uri="http://schemas.openxmlformats.org/drawingml/2006/table">
            <a:tbl>
              <a:tblPr/>
              <a:tblGrid>
                <a:gridCol w="291051"/>
                <a:gridCol w="6359988"/>
                <a:gridCol w="549761"/>
              </a:tblGrid>
              <a:tr h="324953">
                <a:tc>
                  <a:txBody>
                    <a:bodyPr/>
                    <a:lstStyle/>
                    <a:p>
                      <a:pPr algn="ctr" fontAlgn="ctr"/>
                      <a:r>
                        <a:rPr lang="tr-TR" sz="1400" b="0" i="0" u="none" strike="noStrike" dirty="0">
                          <a:solidFill>
                            <a:srgbClr val="000000"/>
                          </a:solidFill>
                          <a:latin typeface="Times New Roman"/>
                        </a:rPr>
                        <a:t>1</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tr-TR" sz="1400" b="0" i="0" u="none" strike="noStrike" dirty="0">
                          <a:solidFill>
                            <a:srgbClr val="000000"/>
                          </a:solidFill>
                          <a:latin typeface="Times New Roman"/>
                        </a:rPr>
                        <a:t>Lastiklerin havalarının yeterli olduğunu gözle kontrol edecek.</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100" b="1" i="0" u="none" strike="noStrike">
                          <a:solidFill>
                            <a:srgbClr val="0070C0"/>
                          </a:solidFill>
                          <a:latin typeface="Times New Roman"/>
                        </a:rPr>
                        <a:t>MAVİ</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324953">
                <a:tc>
                  <a:txBody>
                    <a:bodyPr/>
                    <a:lstStyle/>
                    <a:p>
                      <a:pPr algn="ctr" fontAlgn="ctr"/>
                      <a:r>
                        <a:rPr lang="tr-TR" sz="1400" b="0" i="0" u="none" strike="noStrike">
                          <a:solidFill>
                            <a:srgbClr val="000000"/>
                          </a:solidFill>
                          <a:latin typeface="Times New Roman"/>
                        </a:rPr>
                        <a:t>2</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tr-TR" sz="1400" b="0" i="0" u="none" strike="noStrike" dirty="0">
                          <a:solidFill>
                            <a:srgbClr val="000000"/>
                          </a:solidFill>
                          <a:latin typeface="Times New Roman"/>
                        </a:rPr>
                        <a:t>Fren sistemlerini (el/ayak) gösterecek. </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1" i="0" u="none" strike="noStrike">
                          <a:solidFill>
                            <a:srgbClr val="0070C0"/>
                          </a:solidFill>
                          <a:latin typeface="Times New Roman"/>
                        </a:rPr>
                        <a:t>MAVİ</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324953">
                <a:tc>
                  <a:txBody>
                    <a:bodyPr/>
                    <a:lstStyle/>
                    <a:p>
                      <a:pPr algn="ctr" fontAlgn="ctr"/>
                      <a:r>
                        <a:rPr lang="tr-TR" sz="1400" b="0" i="0" u="none" strike="noStrike">
                          <a:solidFill>
                            <a:srgbClr val="000000"/>
                          </a:solidFill>
                          <a:latin typeface="Times New Roman"/>
                        </a:rPr>
                        <a:t>3</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tr-TR" sz="1400" b="0" i="0" u="none" strike="noStrike" dirty="0">
                          <a:solidFill>
                            <a:srgbClr val="000000"/>
                          </a:solidFill>
                          <a:latin typeface="Times New Roman"/>
                        </a:rPr>
                        <a:t>Işıklandırma sistemi (Araçtaki bütün lambaları açıp kapattıracak).</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1" i="0" u="none" strike="noStrike">
                          <a:solidFill>
                            <a:srgbClr val="0070C0"/>
                          </a:solidFill>
                          <a:latin typeface="Times New Roman"/>
                        </a:rPr>
                        <a:t>MAVİ</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324953">
                <a:tc>
                  <a:txBody>
                    <a:bodyPr/>
                    <a:lstStyle/>
                    <a:p>
                      <a:pPr algn="ctr" fontAlgn="ctr"/>
                      <a:r>
                        <a:rPr lang="tr-TR" sz="1400" b="0" i="0" u="none" strike="noStrike">
                          <a:solidFill>
                            <a:srgbClr val="000000"/>
                          </a:solidFill>
                          <a:latin typeface="Times New Roman"/>
                        </a:rPr>
                        <a:t>4</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tr-TR" sz="1400" b="0" i="0" u="none" strike="noStrike" dirty="0">
                          <a:solidFill>
                            <a:srgbClr val="000000"/>
                          </a:solidFill>
                          <a:latin typeface="Times New Roman"/>
                        </a:rPr>
                        <a:t>Yağ ve su göstergeleri gösterilecek. Hangi durumda tehlike olduğunu bilecek.  </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1" i="0" u="none" strike="noStrike">
                          <a:solidFill>
                            <a:srgbClr val="0070C0"/>
                          </a:solidFill>
                          <a:latin typeface="Times New Roman"/>
                        </a:rPr>
                        <a:t>MAVİ</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324953">
                <a:tc>
                  <a:txBody>
                    <a:bodyPr/>
                    <a:lstStyle/>
                    <a:p>
                      <a:pPr algn="ctr" fontAlgn="ctr"/>
                      <a:r>
                        <a:rPr lang="tr-TR" sz="1400" b="0" i="0" u="none" strike="noStrike">
                          <a:solidFill>
                            <a:srgbClr val="000000"/>
                          </a:solidFill>
                          <a:latin typeface="Times New Roman"/>
                        </a:rPr>
                        <a:t>5</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tr-TR" sz="1400" b="0" i="0" u="none" strike="noStrike" dirty="0">
                          <a:solidFill>
                            <a:srgbClr val="000000"/>
                          </a:solidFill>
                          <a:latin typeface="Times New Roman"/>
                        </a:rPr>
                        <a:t>Sinyal ikaz ışıklandırmalarını çalıştıracak.</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1" i="0" u="none" strike="noStrike">
                          <a:solidFill>
                            <a:srgbClr val="0070C0"/>
                          </a:solidFill>
                          <a:latin typeface="Times New Roman"/>
                        </a:rPr>
                        <a:t>MAVİ</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324953">
                <a:tc>
                  <a:txBody>
                    <a:bodyPr/>
                    <a:lstStyle/>
                    <a:p>
                      <a:pPr algn="ctr" fontAlgn="ctr"/>
                      <a:r>
                        <a:rPr lang="tr-TR" sz="1400" b="0" i="0" u="none" strike="noStrike">
                          <a:solidFill>
                            <a:srgbClr val="000000"/>
                          </a:solidFill>
                          <a:latin typeface="Times New Roman"/>
                        </a:rPr>
                        <a:t>6</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tr-TR" sz="1400" b="0" i="0" u="none" strike="noStrike" dirty="0">
                          <a:solidFill>
                            <a:srgbClr val="000000"/>
                          </a:solidFill>
                          <a:latin typeface="Times New Roman"/>
                        </a:rPr>
                        <a:t>Aracın kaç vitesli olduğunu bilecek.</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1" i="0" u="none" strike="noStrike">
                          <a:solidFill>
                            <a:srgbClr val="0070C0"/>
                          </a:solidFill>
                          <a:latin typeface="Times New Roman"/>
                        </a:rPr>
                        <a:t>MAVİ</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324953">
                <a:tc>
                  <a:txBody>
                    <a:bodyPr/>
                    <a:lstStyle/>
                    <a:p>
                      <a:pPr algn="ctr" fontAlgn="ctr"/>
                      <a:r>
                        <a:rPr lang="tr-TR" sz="1400" b="0" i="0" u="none" strike="noStrike">
                          <a:solidFill>
                            <a:srgbClr val="000000"/>
                          </a:solidFill>
                          <a:latin typeface="Times New Roman"/>
                        </a:rPr>
                        <a:t>7</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tr-TR" sz="1400" b="0" i="0" u="none" strike="noStrike" dirty="0">
                          <a:solidFill>
                            <a:srgbClr val="000000"/>
                          </a:solidFill>
                          <a:latin typeface="Times New Roman"/>
                        </a:rPr>
                        <a:t>Gaz  ve debriyaj pedallarını gösterecek.</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1" i="0" u="none" strike="noStrike">
                          <a:solidFill>
                            <a:srgbClr val="0070C0"/>
                          </a:solidFill>
                          <a:latin typeface="Times New Roman"/>
                        </a:rPr>
                        <a:t>MAVİ</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324953">
                <a:tc>
                  <a:txBody>
                    <a:bodyPr/>
                    <a:lstStyle/>
                    <a:p>
                      <a:pPr algn="ctr" fontAlgn="ctr"/>
                      <a:r>
                        <a:rPr lang="tr-TR" sz="1400" b="0" i="0" u="none" strike="noStrike">
                          <a:solidFill>
                            <a:srgbClr val="000000"/>
                          </a:solidFill>
                          <a:latin typeface="Times New Roman"/>
                        </a:rPr>
                        <a:t>8</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tr-TR" sz="1400" b="0" i="0" u="none" strike="noStrike" dirty="0">
                          <a:solidFill>
                            <a:srgbClr val="000000"/>
                          </a:solidFill>
                          <a:latin typeface="Times New Roman"/>
                        </a:rPr>
                        <a:t>Akünün yerini gösterecek.</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1" i="0" u="none" strike="noStrike">
                          <a:solidFill>
                            <a:srgbClr val="0070C0"/>
                          </a:solidFill>
                          <a:latin typeface="Times New Roman"/>
                        </a:rPr>
                        <a:t>MAVİ</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324953">
                <a:tc>
                  <a:txBody>
                    <a:bodyPr/>
                    <a:lstStyle/>
                    <a:p>
                      <a:pPr algn="ctr" fontAlgn="ctr"/>
                      <a:r>
                        <a:rPr lang="tr-TR" sz="1400" b="0" i="0" u="none" strike="noStrike">
                          <a:solidFill>
                            <a:srgbClr val="000000"/>
                          </a:solidFill>
                          <a:latin typeface="Times New Roman"/>
                        </a:rPr>
                        <a:t>9</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tr-TR" sz="1400" b="0" i="0" u="none" strike="noStrike" dirty="0">
                          <a:solidFill>
                            <a:srgbClr val="000000"/>
                          </a:solidFill>
                          <a:latin typeface="Times New Roman"/>
                        </a:rPr>
                        <a:t>Yakıt göstergesindeki yakıt durumunu bilecek.</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1" i="0" u="none" strike="noStrike">
                          <a:solidFill>
                            <a:srgbClr val="0070C0"/>
                          </a:solidFill>
                          <a:latin typeface="Times New Roman"/>
                        </a:rPr>
                        <a:t>MAVİ</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324953">
                <a:tc>
                  <a:txBody>
                    <a:bodyPr/>
                    <a:lstStyle/>
                    <a:p>
                      <a:pPr algn="ctr" fontAlgn="ctr"/>
                      <a:r>
                        <a:rPr lang="tr-TR" sz="1400" b="0" i="0" u="none" strike="noStrike">
                          <a:solidFill>
                            <a:srgbClr val="000000"/>
                          </a:solidFill>
                          <a:latin typeface="Times New Roman"/>
                        </a:rPr>
                        <a:t>10</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tr-TR" sz="1400" b="0" i="0" u="none" strike="noStrike" dirty="0">
                          <a:solidFill>
                            <a:srgbClr val="000000"/>
                          </a:solidFill>
                          <a:latin typeface="Times New Roman"/>
                        </a:rPr>
                        <a:t>Direksiyon kumandalarını (Uzun/kısa far, sinyal kolu ve silecek kolu) gösterecek.</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1" i="0" u="none" strike="noStrike">
                          <a:solidFill>
                            <a:srgbClr val="0070C0"/>
                          </a:solidFill>
                          <a:latin typeface="Times New Roman"/>
                        </a:rPr>
                        <a:t>MAVİ</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324953">
                <a:tc>
                  <a:txBody>
                    <a:bodyPr/>
                    <a:lstStyle/>
                    <a:p>
                      <a:pPr algn="ctr" fontAlgn="ctr"/>
                      <a:r>
                        <a:rPr lang="tr-TR" sz="1400" b="0" i="0" u="none" strike="noStrike">
                          <a:solidFill>
                            <a:srgbClr val="000000"/>
                          </a:solidFill>
                          <a:latin typeface="Times New Roman"/>
                        </a:rPr>
                        <a:t>11</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tr-TR" sz="1400" b="0" i="0" u="none" strike="noStrike" dirty="0">
                          <a:solidFill>
                            <a:srgbClr val="000000"/>
                          </a:solidFill>
                          <a:latin typeface="Times New Roman"/>
                        </a:rPr>
                        <a:t>Araç kaputunun açacak, motor yağı/soğutma suyu konma yerini gösterecek.</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1" i="0" u="none" strike="noStrike">
                          <a:solidFill>
                            <a:srgbClr val="0070C0"/>
                          </a:solidFill>
                          <a:latin typeface="Times New Roman"/>
                        </a:rPr>
                        <a:t>MAVİ</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324953">
                <a:tc>
                  <a:txBody>
                    <a:bodyPr/>
                    <a:lstStyle/>
                    <a:p>
                      <a:pPr algn="ctr" fontAlgn="ctr"/>
                      <a:r>
                        <a:rPr lang="tr-TR" sz="1400" b="0" i="0" u="none" strike="noStrike">
                          <a:solidFill>
                            <a:srgbClr val="000000"/>
                          </a:solidFill>
                          <a:latin typeface="Times New Roman"/>
                        </a:rPr>
                        <a:t>12</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tr-TR" sz="1400" b="0" i="0" u="none" strike="noStrike" dirty="0">
                          <a:solidFill>
                            <a:srgbClr val="000000"/>
                          </a:solidFill>
                          <a:latin typeface="Times New Roman"/>
                        </a:rPr>
                        <a:t>Araç bagajını açacak (stepne, kriko, reflektör, ilkyardım çantası) ve gösterecek.</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1" i="0" u="none" strike="noStrike">
                          <a:solidFill>
                            <a:srgbClr val="0070C0"/>
                          </a:solidFill>
                          <a:latin typeface="Times New Roman"/>
                        </a:rPr>
                        <a:t>MAVİ</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324953">
                <a:tc>
                  <a:txBody>
                    <a:bodyPr/>
                    <a:lstStyle/>
                    <a:p>
                      <a:pPr algn="ctr" fontAlgn="ctr"/>
                      <a:r>
                        <a:rPr lang="tr-TR" sz="1400" b="0" i="0" u="none" strike="noStrike">
                          <a:solidFill>
                            <a:srgbClr val="000000"/>
                          </a:solidFill>
                          <a:latin typeface="Times New Roman"/>
                        </a:rPr>
                        <a:t>13</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tr-TR" sz="1400" b="0" i="0" u="none" strike="noStrike" dirty="0">
                          <a:solidFill>
                            <a:srgbClr val="000000"/>
                          </a:solidFill>
                          <a:latin typeface="Times New Roman"/>
                        </a:rPr>
                        <a:t>Dikiz aynalarının ayar yerini gösterecek.</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1" i="0" u="none" strike="noStrike">
                          <a:solidFill>
                            <a:srgbClr val="0070C0"/>
                          </a:solidFill>
                          <a:latin typeface="Times New Roman"/>
                        </a:rPr>
                        <a:t>MAVİ</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324953">
                <a:tc>
                  <a:txBody>
                    <a:bodyPr/>
                    <a:lstStyle/>
                    <a:p>
                      <a:pPr algn="ctr" fontAlgn="ctr"/>
                      <a:r>
                        <a:rPr lang="tr-TR" sz="1400" b="0" i="0" u="none" strike="noStrike">
                          <a:solidFill>
                            <a:srgbClr val="000000"/>
                          </a:solidFill>
                          <a:latin typeface="Times New Roman"/>
                        </a:rPr>
                        <a:t>14</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tr-TR" sz="1400" b="0" i="0" u="none" strike="noStrike" dirty="0">
                          <a:solidFill>
                            <a:srgbClr val="000000"/>
                          </a:solidFill>
                          <a:latin typeface="Times New Roman"/>
                        </a:rPr>
                        <a:t>Cam sileceklerinin suyunun konulma yerini gösterecek.</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1" i="0" u="none" strike="noStrike" dirty="0">
                          <a:solidFill>
                            <a:srgbClr val="0070C0"/>
                          </a:solidFill>
                          <a:latin typeface="Times New Roman"/>
                        </a:rPr>
                        <a:t>MAVİ</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476672"/>
            <a:ext cx="8352928" cy="1143000"/>
          </a:xfrm>
        </p:spPr>
        <p:txBody>
          <a:bodyPr>
            <a:noAutofit/>
          </a:bodyPr>
          <a:lstStyle/>
          <a:p>
            <a:pPr algn="ctr"/>
            <a:r>
              <a:rPr lang="tr-TR" sz="2800" b="1" dirty="0" smtClean="0"/>
              <a:t>SÜRÜŞ BECERİSİ VE TRAFİK ALGISINA YÖNELİK DAVRANIŞLAR BÖLÜMÜ (EK-4)</a:t>
            </a:r>
            <a:endParaRPr lang="tr-TR" sz="2800" dirty="0">
              <a:solidFill>
                <a:schemeClr val="tx1"/>
              </a:solidFill>
            </a:endParaRPr>
          </a:p>
        </p:txBody>
      </p:sp>
      <p:graphicFrame>
        <p:nvGraphicFramePr>
          <p:cNvPr id="7" name="6 Tablo"/>
          <p:cNvGraphicFramePr>
            <a:graphicFrameLocks noGrp="1"/>
          </p:cNvGraphicFramePr>
          <p:nvPr/>
        </p:nvGraphicFramePr>
        <p:xfrm>
          <a:off x="539552" y="1844821"/>
          <a:ext cx="7848873" cy="4464498"/>
        </p:xfrm>
        <a:graphic>
          <a:graphicData uri="http://schemas.openxmlformats.org/drawingml/2006/table">
            <a:tbl>
              <a:tblPr/>
              <a:tblGrid>
                <a:gridCol w="390103"/>
                <a:gridCol w="6834604"/>
                <a:gridCol w="312083"/>
                <a:gridCol w="312083"/>
              </a:tblGrid>
              <a:tr h="402285">
                <a:tc>
                  <a:txBody>
                    <a:bodyPr/>
                    <a:lstStyle/>
                    <a:p>
                      <a:pPr algn="ctr" fontAlgn="ctr"/>
                      <a:r>
                        <a:rPr lang="tr-TR" sz="2000" b="1" i="0" u="none" strike="noStrike">
                          <a:solidFill>
                            <a:srgbClr val="000000"/>
                          </a:solidFill>
                          <a:latin typeface="Times New Roman"/>
                        </a:rPr>
                        <a:t>1</a:t>
                      </a:r>
                    </a:p>
                  </a:txBody>
                  <a:tcPr marL="9089" marR="9089" marT="90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tr-TR" sz="2000" b="0" i="0" u="none" strike="noStrike">
                          <a:solidFill>
                            <a:srgbClr val="000000"/>
                          </a:solidFill>
                          <a:latin typeface="Times New Roman"/>
                        </a:rPr>
                        <a:t>Emniyet kemerini takmıyor.</a:t>
                      </a:r>
                    </a:p>
                  </a:txBody>
                  <a:tcPr marL="9089" marR="9089" marT="9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tr-TR" sz="1100" b="0" i="0" u="none" strike="noStrike">
                          <a:solidFill>
                            <a:srgbClr val="000000"/>
                          </a:solidFill>
                          <a:latin typeface="Times New Roman"/>
                        </a:rPr>
                        <a:t>KIRMIZI</a:t>
                      </a:r>
                    </a:p>
                  </a:txBody>
                  <a:tcPr marL="9089" marR="9089" marT="90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tr-TR"/>
                    </a:p>
                  </a:txBody>
                  <a:tcPr/>
                </a:tc>
              </a:tr>
              <a:tr h="384482">
                <a:tc>
                  <a:txBody>
                    <a:bodyPr/>
                    <a:lstStyle/>
                    <a:p>
                      <a:pPr algn="ctr" fontAlgn="ctr"/>
                      <a:r>
                        <a:rPr lang="tr-TR" sz="2000" b="1" i="0" u="none" strike="noStrike">
                          <a:solidFill>
                            <a:srgbClr val="000000"/>
                          </a:solidFill>
                          <a:latin typeface="Times New Roman"/>
                        </a:rPr>
                        <a:t>2</a:t>
                      </a:r>
                    </a:p>
                  </a:txBody>
                  <a:tcPr marL="9089" marR="9089" marT="90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tr-TR" sz="2000" b="0" i="0" u="none" strike="noStrike">
                          <a:solidFill>
                            <a:srgbClr val="000000"/>
                          </a:solidFill>
                          <a:latin typeface="Times New Roman"/>
                        </a:rPr>
                        <a:t>Araca bindiğinde ayna ayarlarını kontrol etmiyor.</a:t>
                      </a:r>
                    </a:p>
                  </a:txBody>
                  <a:tcPr marL="9089" marR="9089" marT="9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50" b="0" i="0" u="none" strike="noStrike">
                          <a:solidFill>
                            <a:srgbClr val="000000"/>
                          </a:solidFill>
                          <a:latin typeface="Times New Roman"/>
                        </a:rPr>
                        <a:t>SARI</a:t>
                      </a:r>
                    </a:p>
                  </a:txBody>
                  <a:tcPr marL="9089" marR="9089" marT="9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tr-TR" sz="1050" b="0" i="0" u="none" strike="noStrike">
                          <a:solidFill>
                            <a:srgbClr val="000000"/>
                          </a:solidFill>
                          <a:latin typeface="Times New Roman"/>
                        </a:rPr>
                        <a:t>SARI</a:t>
                      </a:r>
                    </a:p>
                  </a:txBody>
                  <a:tcPr marL="9089" marR="9089" marT="9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384482">
                <a:tc>
                  <a:txBody>
                    <a:bodyPr/>
                    <a:lstStyle/>
                    <a:p>
                      <a:pPr algn="ctr" fontAlgn="ctr"/>
                      <a:r>
                        <a:rPr lang="tr-TR" sz="2000" b="1" i="0" u="none" strike="noStrike">
                          <a:solidFill>
                            <a:srgbClr val="000000"/>
                          </a:solidFill>
                          <a:latin typeface="Times New Roman"/>
                        </a:rPr>
                        <a:t>3</a:t>
                      </a:r>
                    </a:p>
                  </a:txBody>
                  <a:tcPr marL="9089" marR="9089" marT="90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tr-TR" sz="2000" b="0" i="0" u="none" strike="noStrike">
                          <a:solidFill>
                            <a:srgbClr val="000000"/>
                          </a:solidFill>
                          <a:latin typeface="Times New Roman"/>
                        </a:rPr>
                        <a:t>Araca bindiğinde koltuk ayarlarını kontrol etmiyor.</a:t>
                      </a:r>
                    </a:p>
                  </a:txBody>
                  <a:tcPr marL="9089" marR="9089" marT="9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50" b="0" i="0" u="none" strike="noStrike">
                          <a:solidFill>
                            <a:srgbClr val="000000"/>
                          </a:solidFill>
                          <a:latin typeface="Times New Roman"/>
                        </a:rPr>
                        <a:t>SARI</a:t>
                      </a:r>
                    </a:p>
                  </a:txBody>
                  <a:tcPr marL="9089" marR="9089" marT="9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ctr"/>
                      <a:r>
                        <a:rPr lang="tr-TR" sz="1050" b="0" i="0" u="none" strike="noStrike">
                          <a:solidFill>
                            <a:srgbClr val="000000"/>
                          </a:solidFill>
                          <a:latin typeface="Times New Roman"/>
                        </a:rPr>
                        <a:t>SARI</a:t>
                      </a:r>
                    </a:p>
                  </a:txBody>
                  <a:tcPr marL="9089" marR="9089" marT="9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402285">
                <a:tc>
                  <a:txBody>
                    <a:bodyPr/>
                    <a:lstStyle/>
                    <a:p>
                      <a:pPr algn="ctr" fontAlgn="ctr"/>
                      <a:r>
                        <a:rPr lang="tr-TR" sz="2000" b="1" i="0" u="none" strike="noStrike">
                          <a:solidFill>
                            <a:srgbClr val="000000"/>
                          </a:solidFill>
                          <a:latin typeface="Times New Roman"/>
                        </a:rPr>
                        <a:t>4</a:t>
                      </a:r>
                    </a:p>
                  </a:txBody>
                  <a:tcPr marL="9089" marR="9089" marT="90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tr-TR" sz="2000" b="0" i="0" u="none" strike="noStrike">
                          <a:solidFill>
                            <a:srgbClr val="000000"/>
                          </a:solidFill>
                          <a:latin typeface="Times New Roman"/>
                        </a:rPr>
                        <a:t>Alkol, uyuşturucu veya uyarıcı maddeler etkisinde.</a:t>
                      </a:r>
                    </a:p>
                  </a:txBody>
                  <a:tcPr marL="9089" marR="9089" marT="9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tr-TR" sz="1100" b="0" i="0" u="none" strike="noStrike">
                          <a:solidFill>
                            <a:srgbClr val="000000"/>
                          </a:solidFill>
                          <a:latin typeface="Times New Roman"/>
                        </a:rPr>
                        <a:t>KIRMIZI</a:t>
                      </a:r>
                    </a:p>
                  </a:txBody>
                  <a:tcPr marL="9089" marR="9089" marT="90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tr-TR"/>
                    </a:p>
                  </a:txBody>
                  <a:tcPr/>
                </a:tc>
              </a:tr>
              <a:tr h="722741">
                <a:tc>
                  <a:txBody>
                    <a:bodyPr/>
                    <a:lstStyle/>
                    <a:p>
                      <a:pPr algn="ctr" fontAlgn="ctr"/>
                      <a:r>
                        <a:rPr lang="tr-TR" sz="2000" b="1" i="0" u="none" strike="noStrike">
                          <a:solidFill>
                            <a:srgbClr val="000000"/>
                          </a:solidFill>
                          <a:latin typeface="Times New Roman"/>
                        </a:rPr>
                        <a:t>5</a:t>
                      </a:r>
                    </a:p>
                  </a:txBody>
                  <a:tcPr marL="9089" marR="9089" marT="90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tr-TR" sz="2000" b="0" i="0" u="none" strike="noStrike">
                          <a:solidFill>
                            <a:srgbClr val="000000"/>
                          </a:solidFill>
                          <a:latin typeface="Times New Roman"/>
                        </a:rPr>
                        <a:t>Trafik polisi ile diğer yol ikaz ve değilşiklikleri veya yönlendirmeleri fark etmiyor.</a:t>
                      </a:r>
                    </a:p>
                  </a:txBody>
                  <a:tcPr marL="9089" marR="9089" marT="9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tr-TR" sz="1100" b="0" i="0" u="none" strike="noStrike">
                          <a:solidFill>
                            <a:srgbClr val="000000"/>
                          </a:solidFill>
                          <a:latin typeface="Times New Roman"/>
                        </a:rPr>
                        <a:t>KIRMIZI</a:t>
                      </a:r>
                    </a:p>
                  </a:txBody>
                  <a:tcPr marL="9089" marR="9089" marT="90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tr-TR"/>
                    </a:p>
                  </a:txBody>
                  <a:tcPr/>
                </a:tc>
              </a:tr>
              <a:tr h="722741">
                <a:tc>
                  <a:txBody>
                    <a:bodyPr/>
                    <a:lstStyle/>
                    <a:p>
                      <a:pPr algn="ctr" fontAlgn="ctr"/>
                      <a:r>
                        <a:rPr lang="tr-TR" sz="2000" b="1" i="0" u="none" strike="noStrike">
                          <a:solidFill>
                            <a:srgbClr val="000000"/>
                          </a:solidFill>
                          <a:latin typeface="Times New Roman"/>
                        </a:rPr>
                        <a:t>6</a:t>
                      </a:r>
                    </a:p>
                  </a:txBody>
                  <a:tcPr marL="9089" marR="9089" marT="90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tr-TR" sz="2000" b="0" i="0" u="none" strike="noStrike">
                          <a:solidFill>
                            <a:srgbClr val="000000"/>
                          </a:solidFill>
                          <a:latin typeface="Times New Roman"/>
                        </a:rPr>
                        <a:t>Araç kullanımı esnasında aşırı heyecanlı ve telaşlı bulundu. </a:t>
                      </a:r>
                    </a:p>
                  </a:txBody>
                  <a:tcPr marL="9089" marR="9089" marT="9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tr-TR" sz="1100" b="0" i="0" u="none" strike="noStrike">
                          <a:solidFill>
                            <a:srgbClr val="000000"/>
                          </a:solidFill>
                          <a:latin typeface="Times New Roman"/>
                        </a:rPr>
                        <a:t>KIRMIZI</a:t>
                      </a:r>
                    </a:p>
                  </a:txBody>
                  <a:tcPr marL="9089" marR="9089" marT="90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tr-TR"/>
                    </a:p>
                  </a:txBody>
                  <a:tcPr/>
                </a:tc>
              </a:tr>
              <a:tr h="722741">
                <a:tc>
                  <a:txBody>
                    <a:bodyPr/>
                    <a:lstStyle/>
                    <a:p>
                      <a:pPr algn="ctr" fontAlgn="ctr"/>
                      <a:r>
                        <a:rPr lang="tr-TR" sz="2000" b="1" i="0" u="none" strike="noStrike">
                          <a:solidFill>
                            <a:srgbClr val="000000"/>
                          </a:solidFill>
                          <a:latin typeface="Times New Roman"/>
                        </a:rPr>
                        <a:t>7</a:t>
                      </a:r>
                    </a:p>
                  </a:txBody>
                  <a:tcPr marL="9089" marR="9089" marT="90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tr-TR" sz="2000" b="0" i="0" u="none" strike="noStrike">
                          <a:solidFill>
                            <a:srgbClr val="000000"/>
                          </a:solidFill>
                          <a:latin typeface="Times New Roman"/>
                        </a:rPr>
                        <a:t>Geri geri giderken şeridini koruyarak köşeden sağa ya da sola dönemiyor.</a:t>
                      </a:r>
                    </a:p>
                  </a:txBody>
                  <a:tcPr marL="9089" marR="9089" marT="9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50" b="0" i="0" u="none" strike="noStrike">
                          <a:solidFill>
                            <a:srgbClr val="000000"/>
                          </a:solidFill>
                          <a:latin typeface="Times New Roman"/>
                        </a:rPr>
                        <a:t>SARI</a:t>
                      </a:r>
                    </a:p>
                  </a:txBody>
                  <a:tcPr marL="9089" marR="9089" marT="9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ctr"/>
                      <a:r>
                        <a:rPr lang="tr-TR" sz="1050" b="0" i="0" u="none" strike="noStrike">
                          <a:solidFill>
                            <a:srgbClr val="000000"/>
                          </a:solidFill>
                          <a:latin typeface="Times New Roman"/>
                        </a:rPr>
                        <a:t>SARI</a:t>
                      </a:r>
                    </a:p>
                  </a:txBody>
                  <a:tcPr marL="9089" marR="9089" marT="9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722741">
                <a:tc>
                  <a:txBody>
                    <a:bodyPr/>
                    <a:lstStyle/>
                    <a:p>
                      <a:pPr algn="ctr" fontAlgn="ctr"/>
                      <a:r>
                        <a:rPr lang="tr-TR" sz="2000" b="1" i="0" u="none" strike="noStrike">
                          <a:solidFill>
                            <a:srgbClr val="000000"/>
                          </a:solidFill>
                          <a:latin typeface="Times New Roman"/>
                        </a:rPr>
                        <a:t>8</a:t>
                      </a:r>
                    </a:p>
                  </a:txBody>
                  <a:tcPr marL="9089" marR="9089" marT="90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tr-TR" sz="2000" b="0" i="0" u="none" strike="noStrike">
                          <a:solidFill>
                            <a:srgbClr val="000000"/>
                          </a:solidFill>
                          <a:latin typeface="Times New Roman"/>
                        </a:rPr>
                        <a:t>Kendisini geçmek isteyen araçlarla ilgili geçilme kurallarına uymuyor.</a:t>
                      </a:r>
                    </a:p>
                  </a:txBody>
                  <a:tcPr marL="9089" marR="9089" marT="9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ctr"/>
                      <a:r>
                        <a:rPr lang="tr-TR" sz="1100" b="0" i="0" u="none" strike="noStrike" dirty="0">
                          <a:solidFill>
                            <a:srgbClr val="000000"/>
                          </a:solidFill>
                          <a:latin typeface="Times New Roman"/>
                        </a:rPr>
                        <a:t>KIRMIZI</a:t>
                      </a:r>
                    </a:p>
                  </a:txBody>
                  <a:tcPr marL="9089" marR="9089" marT="90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tr-TR"/>
                    </a:p>
                  </a:txBody>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476672"/>
            <a:ext cx="8352928" cy="1143000"/>
          </a:xfrm>
        </p:spPr>
        <p:txBody>
          <a:bodyPr>
            <a:noAutofit/>
          </a:bodyPr>
          <a:lstStyle/>
          <a:p>
            <a:pPr algn="ctr"/>
            <a:r>
              <a:rPr lang="tr-TR" sz="2800" b="1" dirty="0" smtClean="0"/>
              <a:t>SÜRÜŞ BECERİSİ VE TRAFİK ALGISINA YÖNELİK DAVRANIŞLAR BÖLÜMÜ (EK-4)</a:t>
            </a:r>
            <a:endParaRPr lang="tr-TR" sz="2800" dirty="0">
              <a:solidFill>
                <a:schemeClr val="tx1"/>
              </a:solidFill>
            </a:endParaRPr>
          </a:p>
        </p:txBody>
      </p:sp>
      <p:graphicFrame>
        <p:nvGraphicFramePr>
          <p:cNvPr id="3" name="2 Tablo"/>
          <p:cNvGraphicFramePr>
            <a:graphicFrameLocks noGrp="1"/>
          </p:cNvGraphicFramePr>
          <p:nvPr/>
        </p:nvGraphicFramePr>
        <p:xfrm>
          <a:off x="755577" y="1832892"/>
          <a:ext cx="7200798" cy="4859147"/>
        </p:xfrm>
        <a:graphic>
          <a:graphicData uri="http://schemas.openxmlformats.org/drawingml/2006/table">
            <a:tbl>
              <a:tblPr/>
              <a:tblGrid>
                <a:gridCol w="358249"/>
                <a:gridCol w="6276517"/>
                <a:gridCol w="286599"/>
                <a:gridCol w="279433"/>
              </a:tblGrid>
              <a:tr h="391038">
                <a:tc rowSpan="6">
                  <a:txBody>
                    <a:bodyPr/>
                    <a:lstStyle/>
                    <a:p>
                      <a:pPr algn="ctr" fontAlgn="ctr"/>
                      <a:r>
                        <a:rPr lang="tr-TR" sz="1800" b="1" i="0" u="none" strike="noStrike">
                          <a:solidFill>
                            <a:srgbClr val="000000"/>
                          </a:solidFill>
                          <a:latin typeface="Times New Roman"/>
                        </a:rPr>
                        <a:t>9</a:t>
                      </a:r>
                    </a:p>
                  </a:txBody>
                  <a:tcPr marL="9089" marR="9089" marT="90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l" fontAlgn="ctr"/>
                      <a:r>
                        <a:rPr lang="tr-TR" sz="1800" b="1" i="0" u="none" strike="noStrike">
                          <a:solidFill>
                            <a:srgbClr val="FF0000"/>
                          </a:solidFill>
                          <a:latin typeface="Times New Roman"/>
                        </a:rPr>
                        <a:t>ARACI ÇALIŞTIRMA VE HAREKETE GEÇİRME USUL VE KURALLARI</a:t>
                      </a:r>
                    </a:p>
                  </a:txBody>
                  <a:tcPr marL="9089" marR="9089" marT="90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391038">
                <a:tc vMerge="1">
                  <a:txBody>
                    <a:bodyPr/>
                    <a:lstStyle/>
                    <a:p>
                      <a:endParaRPr lang="tr-TR"/>
                    </a:p>
                  </a:txBody>
                  <a:tcPr/>
                </a:tc>
                <a:tc>
                  <a:txBody>
                    <a:bodyPr/>
                    <a:lstStyle/>
                    <a:p>
                      <a:pPr algn="l" fontAlgn="ctr"/>
                      <a:r>
                        <a:rPr lang="tr-TR" sz="1800" b="0" i="0" u="none" strike="noStrike">
                          <a:solidFill>
                            <a:srgbClr val="000000"/>
                          </a:solidFill>
                          <a:latin typeface="Times New Roman"/>
                        </a:rPr>
                        <a:t>a) Aracı çalıştıramıyor.</a:t>
                      </a:r>
                    </a:p>
                  </a:txBody>
                  <a:tcPr marL="9089" marR="9089" marT="9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solidFill>
                            <a:srgbClr val="000000"/>
                          </a:solidFill>
                          <a:latin typeface="Times New Roman"/>
                        </a:rPr>
                        <a:t>SARI</a:t>
                      </a:r>
                    </a:p>
                  </a:txBody>
                  <a:tcPr marL="9089" marR="9089" marT="9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tr-TR" sz="1000" b="0" i="0" u="none" strike="noStrike">
                          <a:solidFill>
                            <a:srgbClr val="000000"/>
                          </a:solidFill>
                          <a:latin typeface="Times New Roman"/>
                        </a:rPr>
                        <a:t>SARI</a:t>
                      </a:r>
                    </a:p>
                  </a:txBody>
                  <a:tcPr marL="9089" marR="9089" marT="9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391038">
                <a:tc vMerge="1">
                  <a:txBody>
                    <a:bodyPr/>
                    <a:lstStyle/>
                    <a:p>
                      <a:endParaRPr lang="tr-TR"/>
                    </a:p>
                  </a:txBody>
                  <a:tcPr/>
                </a:tc>
                <a:tc>
                  <a:txBody>
                    <a:bodyPr/>
                    <a:lstStyle/>
                    <a:p>
                      <a:pPr algn="l" fontAlgn="ctr"/>
                      <a:r>
                        <a:rPr lang="tr-TR" sz="1800" b="0" i="0" u="none" strike="noStrike">
                          <a:solidFill>
                            <a:srgbClr val="000000"/>
                          </a:solidFill>
                          <a:latin typeface="Times New Roman"/>
                        </a:rPr>
                        <a:t>b) Araç çalıştığı halde marşa uzun süreli basıyor.</a:t>
                      </a:r>
                    </a:p>
                  </a:txBody>
                  <a:tcPr marL="9089" marR="9089" marT="9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solidFill>
                            <a:srgbClr val="000000"/>
                          </a:solidFill>
                          <a:latin typeface="Times New Roman"/>
                        </a:rPr>
                        <a:t>SARI</a:t>
                      </a:r>
                    </a:p>
                  </a:txBody>
                  <a:tcPr marL="9089" marR="9089" marT="9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tr-TR" sz="1000" b="0" i="0" u="none" strike="noStrike">
                          <a:solidFill>
                            <a:srgbClr val="000000"/>
                          </a:solidFill>
                          <a:latin typeface="Times New Roman"/>
                        </a:rPr>
                        <a:t>SARI</a:t>
                      </a:r>
                    </a:p>
                  </a:txBody>
                  <a:tcPr marL="9089" marR="9089" marT="9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391038">
                <a:tc vMerge="1">
                  <a:txBody>
                    <a:bodyPr/>
                    <a:lstStyle/>
                    <a:p>
                      <a:endParaRPr lang="tr-TR"/>
                    </a:p>
                  </a:txBody>
                  <a:tcPr/>
                </a:tc>
                <a:tc>
                  <a:txBody>
                    <a:bodyPr/>
                    <a:lstStyle/>
                    <a:p>
                      <a:pPr algn="l" fontAlgn="ctr"/>
                      <a:r>
                        <a:rPr lang="tr-TR" sz="1800" b="0" i="0" u="none" strike="noStrike">
                          <a:solidFill>
                            <a:srgbClr val="000000"/>
                          </a:solidFill>
                          <a:latin typeface="Times New Roman"/>
                        </a:rPr>
                        <a:t>c) Aracı çalıştırırken vitesi boşa almıyor.</a:t>
                      </a:r>
                    </a:p>
                  </a:txBody>
                  <a:tcPr marL="9089" marR="9089" marT="9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solidFill>
                            <a:srgbClr val="000000"/>
                          </a:solidFill>
                          <a:latin typeface="Times New Roman"/>
                        </a:rPr>
                        <a:t>SARI</a:t>
                      </a:r>
                    </a:p>
                  </a:txBody>
                  <a:tcPr marL="9089" marR="9089" marT="9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tr-TR" sz="1000" b="0" i="0" u="none" strike="noStrike">
                          <a:solidFill>
                            <a:srgbClr val="000000"/>
                          </a:solidFill>
                          <a:latin typeface="Times New Roman"/>
                        </a:rPr>
                        <a:t>SARI</a:t>
                      </a:r>
                    </a:p>
                  </a:txBody>
                  <a:tcPr marL="9089" marR="9089" marT="9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391038">
                <a:tc vMerge="1">
                  <a:txBody>
                    <a:bodyPr/>
                    <a:lstStyle/>
                    <a:p>
                      <a:endParaRPr lang="tr-TR"/>
                    </a:p>
                  </a:txBody>
                  <a:tcPr/>
                </a:tc>
                <a:tc>
                  <a:txBody>
                    <a:bodyPr/>
                    <a:lstStyle/>
                    <a:p>
                      <a:pPr algn="l" fontAlgn="ctr"/>
                      <a:r>
                        <a:rPr lang="tr-TR" sz="1800" b="0" i="0" u="none" strike="noStrike">
                          <a:solidFill>
                            <a:srgbClr val="000000"/>
                          </a:solidFill>
                          <a:latin typeface="Times New Roman"/>
                        </a:rPr>
                        <a:t>ç) Doğru vitesle kalkış yapamıyor.</a:t>
                      </a:r>
                    </a:p>
                  </a:txBody>
                  <a:tcPr marL="9089" marR="9089" marT="9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solidFill>
                            <a:srgbClr val="000000"/>
                          </a:solidFill>
                          <a:latin typeface="Times New Roman"/>
                        </a:rPr>
                        <a:t>SARI</a:t>
                      </a:r>
                    </a:p>
                  </a:txBody>
                  <a:tcPr marL="9089" marR="9089" marT="9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tr-TR" sz="1000" b="0" i="0" u="none" strike="noStrike">
                          <a:solidFill>
                            <a:srgbClr val="000000"/>
                          </a:solidFill>
                          <a:latin typeface="Times New Roman"/>
                        </a:rPr>
                        <a:t>SARI</a:t>
                      </a:r>
                    </a:p>
                  </a:txBody>
                  <a:tcPr marL="9089" marR="9089" marT="9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391038">
                <a:tc vMerge="1">
                  <a:txBody>
                    <a:bodyPr/>
                    <a:lstStyle/>
                    <a:p>
                      <a:endParaRPr lang="tr-TR"/>
                    </a:p>
                  </a:txBody>
                  <a:tcPr/>
                </a:tc>
                <a:tc>
                  <a:txBody>
                    <a:bodyPr/>
                    <a:lstStyle/>
                    <a:p>
                      <a:pPr algn="l" fontAlgn="ctr"/>
                      <a:r>
                        <a:rPr lang="tr-TR" sz="1800" b="0" i="0" u="none" strike="noStrike">
                          <a:solidFill>
                            <a:srgbClr val="000000"/>
                          </a:solidFill>
                          <a:latin typeface="Times New Roman"/>
                        </a:rPr>
                        <a:t>d) Hareket ettirirken aracı stop ettiriyor.</a:t>
                      </a:r>
                      <a:r>
                        <a:rPr lang="tr-TR" sz="1800" b="1" i="1" u="none" strike="noStrike">
                          <a:solidFill>
                            <a:srgbClr val="000000"/>
                          </a:solidFill>
                          <a:latin typeface="Times New Roman"/>
                        </a:rPr>
                        <a:t> </a:t>
                      </a:r>
                      <a:endParaRPr lang="tr-TR" sz="1800" b="0" i="0" u="none" strike="noStrike">
                        <a:solidFill>
                          <a:srgbClr val="000000"/>
                        </a:solidFill>
                        <a:latin typeface="Times New Roman"/>
                      </a:endParaRPr>
                    </a:p>
                  </a:txBody>
                  <a:tcPr marL="9089" marR="9089" marT="9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000" b="0" i="0" u="none" strike="noStrike">
                          <a:solidFill>
                            <a:srgbClr val="000000"/>
                          </a:solidFill>
                          <a:latin typeface="Times New Roman"/>
                        </a:rPr>
                        <a:t>SARI</a:t>
                      </a:r>
                    </a:p>
                  </a:txBody>
                  <a:tcPr marL="9089" marR="9089" marT="9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ctr"/>
                      <a:r>
                        <a:rPr lang="tr-TR" sz="1000" b="0" i="0" u="none" strike="noStrike">
                          <a:solidFill>
                            <a:srgbClr val="000000"/>
                          </a:solidFill>
                          <a:latin typeface="Times New Roman"/>
                        </a:rPr>
                        <a:t>SARI</a:t>
                      </a:r>
                    </a:p>
                  </a:txBody>
                  <a:tcPr marL="9089" marR="9089" marT="9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391038">
                <a:tc rowSpan="6">
                  <a:txBody>
                    <a:bodyPr/>
                    <a:lstStyle/>
                    <a:p>
                      <a:pPr algn="ctr" fontAlgn="ctr"/>
                      <a:r>
                        <a:rPr lang="tr-TR" sz="1800" b="1" i="0" u="none" strike="noStrike">
                          <a:solidFill>
                            <a:srgbClr val="000000"/>
                          </a:solidFill>
                          <a:latin typeface="Times New Roman"/>
                        </a:rPr>
                        <a:t>10</a:t>
                      </a:r>
                    </a:p>
                  </a:txBody>
                  <a:tcPr marL="9089" marR="9089" marT="90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l" fontAlgn="ctr"/>
                      <a:r>
                        <a:rPr lang="fi-FI" sz="1800" b="1" i="0" u="none" strike="noStrike">
                          <a:solidFill>
                            <a:srgbClr val="FF0000"/>
                          </a:solidFill>
                          <a:latin typeface="Times New Roman"/>
                        </a:rPr>
                        <a:t>EMNİYETLİ VE RAHAT KALKIŞ KURALLARI</a:t>
                      </a:r>
                    </a:p>
                  </a:txBody>
                  <a:tcPr marL="9089" marR="9089" marT="90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391038">
                <a:tc vMerge="1">
                  <a:txBody>
                    <a:bodyPr/>
                    <a:lstStyle/>
                    <a:p>
                      <a:endParaRPr lang="tr-TR"/>
                    </a:p>
                  </a:txBody>
                  <a:tcPr/>
                </a:tc>
                <a:tc>
                  <a:txBody>
                    <a:bodyPr/>
                    <a:lstStyle/>
                    <a:p>
                      <a:pPr algn="l" fontAlgn="ctr"/>
                      <a:r>
                        <a:rPr lang="tr-TR" sz="1800" b="0" i="0" u="none" strike="noStrike">
                          <a:solidFill>
                            <a:srgbClr val="000000"/>
                          </a:solidFill>
                          <a:latin typeface="Times New Roman"/>
                        </a:rPr>
                        <a:t>a) Kalkış yaparken ön ve arka trafiği kontrol etmiyor.</a:t>
                      </a:r>
                    </a:p>
                  </a:txBody>
                  <a:tcPr marL="9089" marR="9089" marT="9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tr-TR" sz="1050" b="0" i="0" u="none" strike="noStrike">
                          <a:solidFill>
                            <a:srgbClr val="000000"/>
                          </a:solidFill>
                          <a:latin typeface="Times New Roman"/>
                        </a:rPr>
                        <a:t>KIRMIZI</a:t>
                      </a:r>
                    </a:p>
                  </a:txBody>
                  <a:tcPr marL="9089" marR="9089" marT="90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tr-TR"/>
                    </a:p>
                  </a:txBody>
                  <a:tcPr/>
                </a:tc>
              </a:tr>
              <a:tr h="391038">
                <a:tc vMerge="1">
                  <a:txBody>
                    <a:bodyPr/>
                    <a:lstStyle/>
                    <a:p>
                      <a:endParaRPr lang="tr-TR"/>
                    </a:p>
                  </a:txBody>
                  <a:tcPr/>
                </a:tc>
                <a:tc>
                  <a:txBody>
                    <a:bodyPr/>
                    <a:lstStyle/>
                    <a:p>
                      <a:pPr algn="l" fontAlgn="ctr"/>
                      <a:r>
                        <a:rPr lang="tr-TR" sz="1800" b="0" i="0" u="none" strike="noStrike">
                          <a:solidFill>
                            <a:srgbClr val="000000"/>
                          </a:solidFill>
                          <a:latin typeface="Times New Roman"/>
                        </a:rPr>
                        <a:t>b) Kalkış yaparken sinyal vermiyor.</a:t>
                      </a:r>
                    </a:p>
                  </a:txBody>
                  <a:tcPr marL="9089" marR="9089" marT="9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tr-TR" sz="1050" b="0" i="0" u="none" strike="noStrike">
                          <a:solidFill>
                            <a:srgbClr val="000000"/>
                          </a:solidFill>
                          <a:latin typeface="Times New Roman"/>
                        </a:rPr>
                        <a:t>KIRMIZI</a:t>
                      </a:r>
                    </a:p>
                  </a:txBody>
                  <a:tcPr marL="9089" marR="9089" marT="90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tr-TR"/>
                    </a:p>
                  </a:txBody>
                  <a:tcPr/>
                </a:tc>
              </a:tr>
              <a:tr h="391038">
                <a:tc vMerge="1">
                  <a:txBody>
                    <a:bodyPr/>
                    <a:lstStyle/>
                    <a:p>
                      <a:endParaRPr lang="tr-TR"/>
                    </a:p>
                  </a:txBody>
                  <a:tcPr/>
                </a:tc>
                <a:tc>
                  <a:txBody>
                    <a:bodyPr/>
                    <a:lstStyle/>
                    <a:p>
                      <a:pPr algn="l" fontAlgn="ctr"/>
                      <a:r>
                        <a:rPr lang="tr-TR" sz="1800" b="0" i="0" u="none" strike="noStrike">
                          <a:solidFill>
                            <a:srgbClr val="000000"/>
                          </a:solidFill>
                          <a:latin typeface="Times New Roman"/>
                        </a:rPr>
                        <a:t>c) Aracı sarsarak kaldırıyor.</a:t>
                      </a:r>
                    </a:p>
                  </a:txBody>
                  <a:tcPr marL="9089" marR="9089" marT="9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solidFill>
                            <a:srgbClr val="000000"/>
                          </a:solidFill>
                          <a:latin typeface="Times New Roman"/>
                        </a:rPr>
                        <a:t>SARI</a:t>
                      </a:r>
                    </a:p>
                  </a:txBody>
                  <a:tcPr marL="9089" marR="9089" marT="9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tr-TR" sz="1000" b="0" i="0" u="none" strike="noStrike">
                          <a:solidFill>
                            <a:srgbClr val="000000"/>
                          </a:solidFill>
                          <a:latin typeface="Times New Roman"/>
                        </a:rPr>
                        <a:t>SARI</a:t>
                      </a:r>
                    </a:p>
                  </a:txBody>
                  <a:tcPr marL="9089" marR="9089" marT="9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391038">
                <a:tc vMerge="1">
                  <a:txBody>
                    <a:bodyPr/>
                    <a:lstStyle/>
                    <a:p>
                      <a:endParaRPr lang="tr-TR"/>
                    </a:p>
                  </a:txBody>
                  <a:tcPr/>
                </a:tc>
                <a:tc>
                  <a:txBody>
                    <a:bodyPr/>
                    <a:lstStyle/>
                    <a:p>
                      <a:pPr algn="l" fontAlgn="ctr"/>
                      <a:r>
                        <a:rPr lang="tr-TR" sz="1800" b="0" i="0" u="none" strike="noStrike">
                          <a:solidFill>
                            <a:srgbClr val="000000"/>
                          </a:solidFill>
                          <a:latin typeface="Times New Roman"/>
                        </a:rPr>
                        <a:t>ç) Aracı stop ettiriyor.</a:t>
                      </a:r>
                    </a:p>
                  </a:txBody>
                  <a:tcPr marL="9089" marR="9089" marT="9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solidFill>
                            <a:srgbClr val="000000"/>
                          </a:solidFill>
                          <a:latin typeface="Times New Roman"/>
                        </a:rPr>
                        <a:t>SARI</a:t>
                      </a:r>
                    </a:p>
                  </a:txBody>
                  <a:tcPr marL="9089" marR="9089" marT="9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tr-TR" sz="1000" b="0" i="0" u="none" strike="noStrike">
                          <a:solidFill>
                            <a:srgbClr val="000000"/>
                          </a:solidFill>
                          <a:latin typeface="Times New Roman"/>
                        </a:rPr>
                        <a:t>SARI</a:t>
                      </a:r>
                    </a:p>
                  </a:txBody>
                  <a:tcPr marL="9089" marR="9089" marT="9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391038">
                <a:tc vMerge="1">
                  <a:txBody>
                    <a:bodyPr/>
                    <a:lstStyle/>
                    <a:p>
                      <a:endParaRPr lang="tr-TR"/>
                    </a:p>
                  </a:txBody>
                  <a:tcPr/>
                </a:tc>
                <a:tc>
                  <a:txBody>
                    <a:bodyPr/>
                    <a:lstStyle/>
                    <a:p>
                      <a:pPr algn="l" fontAlgn="ctr"/>
                      <a:r>
                        <a:rPr lang="tr-TR" sz="1800" b="0" i="0" u="none" strike="noStrike">
                          <a:solidFill>
                            <a:srgbClr val="000000"/>
                          </a:solidFill>
                          <a:latin typeface="Times New Roman"/>
                        </a:rPr>
                        <a:t>d) Öndeki ya da arkadaki araçla kalkış mesafesini ayarlayamıyor.</a:t>
                      </a:r>
                    </a:p>
                  </a:txBody>
                  <a:tcPr marL="9089" marR="9089" marT="9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000" b="0" i="0" u="none" strike="noStrike">
                          <a:solidFill>
                            <a:srgbClr val="000000"/>
                          </a:solidFill>
                          <a:latin typeface="Times New Roman"/>
                        </a:rPr>
                        <a:t>SARI</a:t>
                      </a:r>
                    </a:p>
                  </a:txBody>
                  <a:tcPr marL="9089" marR="9089" marT="9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tr-TR" sz="1000" b="0" i="0" u="none" strike="noStrike" dirty="0">
                          <a:solidFill>
                            <a:srgbClr val="000000"/>
                          </a:solidFill>
                          <a:latin typeface="Times New Roman"/>
                        </a:rPr>
                        <a:t>SARI</a:t>
                      </a:r>
                    </a:p>
                  </a:txBody>
                  <a:tcPr marL="9089" marR="9089" marT="9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476672"/>
            <a:ext cx="8352928" cy="1143000"/>
          </a:xfrm>
        </p:spPr>
        <p:txBody>
          <a:bodyPr>
            <a:noAutofit/>
          </a:bodyPr>
          <a:lstStyle/>
          <a:p>
            <a:pPr algn="ctr"/>
            <a:r>
              <a:rPr lang="tr-TR" sz="2800" b="1" dirty="0" smtClean="0"/>
              <a:t>SÜRÜŞ BECERİSİ VE TRAFİK ALGISINA YÖNELİK DAVRANIŞLAR BÖLÜMÜ (EK-4)</a:t>
            </a:r>
            <a:endParaRPr lang="tr-TR" sz="2800" dirty="0">
              <a:solidFill>
                <a:schemeClr val="tx1"/>
              </a:solidFill>
            </a:endParaRPr>
          </a:p>
        </p:txBody>
      </p:sp>
      <p:graphicFrame>
        <p:nvGraphicFramePr>
          <p:cNvPr id="3" name="2 Tablo"/>
          <p:cNvGraphicFramePr>
            <a:graphicFrameLocks noGrp="1"/>
          </p:cNvGraphicFramePr>
          <p:nvPr/>
        </p:nvGraphicFramePr>
        <p:xfrm>
          <a:off x="467544" y="1695338"/>
          <a:ext cx="7560841" cy="4889724"/>
        </p:xfrm>
        <a:graphic>
          <a:graphicData uri="http://schemas.openxmlformats.org/drawingml/2006/table">
            <a:tbl>
              <a:tblPr/>
              <a:tblGrid>
                <a:gridCol w="376162"/>
                <a:gridCol w="6590344"/>
                <a:gridCol w="300929"/>
                <a:gridCol w="293406"/>
              </a:tblGrid>
              <a:tr h="365040">
                <a:tc rowSpan="5">
                  <a:txBody>
                    <a:bodyPr/>
                    <a:lstStyle/>
                    <a:p>
                      <a:pPr algn="ctr" fontAlgn="ctr"/>
                      <a:r>
                        <a:rPr lang="tr-TR" sz="1600" b="1" i="0" u="none" strike="noStrike">
                          <a:solidFill>
                            <a:srgbClr val="000000"/>
                          </a:solidFill>
                          <a:latin typeface="Times New Roman"/>
                        </a:rPr>
                        <a:t>11</a:t>
                      </a:r>
                    </a:p>
                  </a:txBody>
                  <a:tcPr marL="9089" marR="9089" marT="90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l" fontAlgn="ctr"/>
                      <a:r>
                        <a:rPr lang="tr-TR" sz="1600" b="1" i="0" u="none" strike="noStrike">
                          <a:solidFill>
                            <a:srgbClr val="FF0000"/>
                          </a:solidFill>
                          <a:latin typeface="Times New Roman"/>
                        </a:rPr>
                        <a:t>KONTROLSÜZ VE SİNYAL VERMEDEN ÇIKIŞ YAPMA DAVRANIŞI</a:t>
                      </a:r>
                    </a:p>
                  </a:txBody>
                  <a:tcPr marL="9089" marR="9089" marT="90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365040">
                <a:tc vMerge="1">
                  <a:txBody>
                    <a:bodyPr/>
                    <a:lstStyle/>
                    <a:p>
                      <a:endParaRPr lang="tr-TR"/>
                    </a:p>
                  </a:txBody>
                  <a:tcPr/>
                </a:tc>
                <a:tc>
                  <a:txBody>
                    <a:bodyPr/>
                    <a:lstStyle/>
                    <a:p>
                      <a:pPr algn="l" fontAlgn="ctr"/>
                      <a:r>
                        <a:rPr lang="tr-TR" sz="1600" b="0" i="0" u="none" strike="noStrike">
                          <a:solidFill>
                            <a:srgbClr val="000000"/>
                          </a:solidFill>
                          <a:latin typeface="Times New Roman"/>
                        </a:rPr>
                        <a:t>a) Çıkış yaparken trafiği kontrol etmiyor.</a:t>
                      </a:r>
                    </a:p>
                  </a:txBody>
                  <a:tcPr marL="9089" marR="9089" marT="9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tr-TR" sz="1000" b="0" i="0" u="none" strike="noStrike">
                          <a:solidFill>
                            <a:srgbClr val="000000"/>
                          </a:solidFill>
                          <a:latin typeface="Times New Roman"/>
                        </a:rPr>
                        <a:t>KIRMIZI</a:t>
                      </a:r>
                    </a:p>
                  </a:txBody>
                  <a:tcPr marL="9089" marR="9089" marT="90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tr-TR"/>
                    </a:p>
                  </a:txBody>
                  <a:tcPr/>
                </a:tc>
              </a:tr>
              <a:tr h="365040">
                <a:tc vMerge="1">
                  <a:txBody>
                    <a:bodyPr/>
                    <a:lstStyle/>
                    <a:p>
                      <a:endParaRPr lang="tr-TR"/>
                    </a:p>
                  </a:txBody>
                  <a:tcPr/>
                </a:tc>
                <a:tc>
                  <a:txBody>
                    <a:bodyPr/>
                    <a:lstStyle/>
                    <a:p>
                      <a:pPr algn="l" fontAlgn="ctr"/>
                      <a:r>
                        <a:rPr lang="tr-TR" sz="1600" b="0" i="0" u="none" strike="noStrike">
                          <a:solidFill>
                            <a:srgbClr val="000000"/>
                          </a:solidFill>
                          <a:latin typeface="Times New Roman"/>
                        </a:rPr>
                        <a:t>b) Çıkış yaparken sinyal vermiyor.</a:t>
                      </a:r>
                    </a:p>
                  </a:txBody>
                  <a:tcPr marL="9089" marR="9089" marT="9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tr-TR" sz="1000" b="0" i="0" u="none" strike="noStrike">
                          <a:solidFill>
                            <a:srgbClr val="000000"/>
                          </a:solidFill>
                          <a:latin typeface="Times New Roman"/>
                        </a:rPr>
                        <a:t>KIRMIZI</a:t>
                      </a:r>
                    </a:p>
                  </a:txBody>
                  <a:tcPr marL="9089" marR="9089" marT="90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tr-TR"/>
                    </a:p>
                  </a:txBody>
                  <a:tcPr/>
                </a:tc>
              </a:tr>
              <a:tr h="365040">
                <a:tc vMerge="1">
                  <a:txBody>
                    <a:bodyPr/>
                    <a:lstStyle/>
                    <a:p>
                      <a:endParaRPr lang="tr-TR"/>
                    </a:p>
                  </a:txBody>
                  <a:tcPr/>
                </a:tc>
                <a:tc>
                  <a:txBody>
                    <a:bodyPr/>
                    <a:lstStyle/>
                    <a:p>
                      <a:pPr algn="l" fontAlgn="ctr"/>
                      <a:r>
                        <a:rPr lang="tr-TR" sz="1600" b="0" i="0" u="none" strike="noStrike">
                          <a:solidFill>
                            <a:srgbClr val="000000"/>
                          </a:solidFill>
                          <a:latin typeface="Times New Roman"/>
                        </a:rPr>
                        <a:t>c) Trafiği tehlikeye düşürecek şekilde çıkış yapıyor.</a:t>
                      </a:r>
                    </a:p>
                  </a:txBody>
                  <a:tcPr marL="9089" marR="9089" marT="9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tr-TR" sz="1000" b="0" i="0" u="none" strike="noStrike">
                          <a:solidFill>
                            <a:srgbClr val="000000"/>
                          </a:solidFill>
                          <a:latin typeface="Times New Roman"/>
                        </a:rPr>
                        <a:t>KIRMIZI</a:t>
                      </a:r>
                    </a:p>
                  </a:txBody>
                  <a:tcPr marL="9089" marR="9089" marT="90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tr-TR"/>
                    </a:p>
                  </a:txBody>
                  <a:tcPr/>
                </a:tc>
              </a:tr>
              <a:tr h="365040">
                <a:tc vMerge="1">
                  <a:txBody>
                    <a:bodyPr/>
                    <a:lstStyle/>
                    <a:p>
                      <a:endParaRPr lang="tr-TR"/>
                    </a:p>
                  </a:txBody>
                  <a:tcPr/>
                </a:tc>
                <a:tc>
                  <a:txBody>
                    <a:bodyPr/>
                    <a:lstStyle/>
                    <a:p>
                      <a:pPr algn="l" fontAlgn="ctr"/>
                      <a:r>
                        <a:rPr lang="tr-TR" sz="1600" b="0" i="0" u="none" strike="noStrike">
                          <a:solidFill>
                            <a:srgbClr val="000000"/>
                          </a:solidFill>
                          <a:latin typeface="Times New Roman"/>
                        </a:rPr>
                        <a:t>ç) Çıkış yaparken aracı doğru konumlandıramıyor.</a:t>
                      </a:r>
                    </a:p>
                  </a:txBody>
                  <a:tcPr marL="9089" marR="9089" marT="9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900" b="0" i="0" u="none" strike="noStrike">
                          <a:solidFill>
                            <a:srgbClr val="000000"/>
                          </a:solidFill>
                          <a:latin typeface="Times New Roman"/>
                        </a:rPr>
                        <a:t>SARI</a:t>
                      </a:r>
                    </a:p>
                  </a:txBody>
                  <a:tcPr marL="9089" marR="9089" marT="9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ctr"/>
                      <a:r>
                        <a:rPr lang="tr-TR" sz="900" b="0" i="0" u="none" strike="noStrike">
                          <a:solidFill>
                            <a:srgbClr val="000000"/>
                          </a:solidFill>
                          <a:latin typeface="Times New Roman"/>
                        </a:rPr>
                        <a:t>SARI</a:t>
                      </a:r>
                    </a:p>
                  </a:txBody>
                  <a:tcPr marL="9089" marR="9089" marT="9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571259">
                <a:tc rowSpan="7">
                  <a:txBody>
                    <a:bodyPr/>
                    <a:lstStyle/>
                    <a:p>
                      <a:pPr algn="ctr" fontAlgn="ctr"/>
                      <a:r>
                        <a:rPr lang="tr-TR" sz="1600" b="1" i="0" u="none" strike="noStrike">
                          <a:solidFill>
                            <a:srgbClr val="000000"/>
                          </a:solidFill>
                          <a:latin typeface="Times New Roman"/>
                        </a:rPr>
                        <a:t>12</a:t>
                      </a:r>
                    </a:p>
                  </a:txBody>
                  <a:tcPr marL="9089" marR="9089" marT="90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l" fontAlgn="ctr"/>
                      <a:r>
                        <a:rPr lang="tr-TR" sz="1600" b="1" i="0" u="none" strike="noStrike">
                          <a:solidFill>
                            <a:srgbClr val="FF0000"/>
                          </a:solidFill>
                          <a:latin typeface="Times New Roman"/>
                        </a:rPr>
                        <a:t>TEHLİKELİ DAVRANIŞLAR, ŞERİT İZLEME VE DEĞİŞTİRME KURALLARI</a:t>
                      </a:r>
                    </a:p>
                  </a:txBody>
                  <a:tcPr marL="9089" marR="9089" marT="90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365040">
                <a:tc vMerge="1">
                  <a:txBody>
                    <a:bodyPr/>
                    <a:lstStyle/>
                    <a:p>
                      <a:endParaRPr lang="tr-TR"/>
                    </a:p>
                  </a:txBody>
                  <a:tcPr/>
                </a:tc>
                <a:tc>
                  <a:txBody>
                    <a:bodyPr/>
                    <a:lstStyle/>
                    <a:p>
                      <a:pPr algn="l" fontAlgn="ctr"/>
                      <a:r>
                        <a:rPr lang="tr-TR" sz="1600" b="0" i="0" u="none" strike="noStrike">
                          <a:solidFill>
                            <a:srgbClr val="000000"/>
                          </a:solidFill>
                          <a:latin typeface="Times New Roman"/>
                        </a:rPr>
                        <a:t>a) Şerit değiştirirken çizgilerin anlamına uygun hareket etmiyor (kesik ve sürekli).</a:t>
                      </a:r>
                    </a:p>
                  </a:txBody>
                  <a:tcPr marL="9089" marR="9089" marT="9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solidFill>
                            <a:srgbClr val="000000"/>
                          </a:solidFill>
                          <a:latin typeface="Times New Roman"/>
                        </a:rPr>
                        <a:t>SARI</a:t>
                      </a:r>
                    </a:p>
                  </a:txBody>
                  <a:tcPr marL="9089" marR="9089" marT="9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ctr"/>
                      <a:r>
                        <a:rPr lang="tr-TR" sz="900" b="0" i="0" u="none" strike="noStrike">
                          <a:solidFill>
                            <a:srgbClr val="000000"/>
                          </a:solidFill>
                          <a:latin typeface="Times New Roman"/>
                        </a:rPr>
                        <a:t>SARI</a:t>
                      </a:r>
                    </a:p>
                  </a:txBody>
                  <a:tcPr marL="9089" marR="9089" marT="9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365040">
                <a:tc vMerge="1">
                  <a:txBody>
                    <a:bodyPr/>
                    <a:lstStyle/>
                    <a:p>
                      <a:endParaRPr lang="tr-TR"/>
                    </a:p>
                  </a:txBody>
                  <a:tcPr/>
                </a:tc>
                <a:tc>
                  <a:txBody>
                    <a:bodyPr/>
                    <a:lstStyle/>
                    <a:p>
                      <a:pPr algn="l" fontAlgn="ctr"/>
                      <a:r>
                        <a:rPr lang="tr-TR" sz="1600" b="0" i="0" u="none" strike="noStrike">
                          <a:solidFill>
                            <a:srgbClr val="000000"/>
                          </a:solidFill>
                          <a:latin typeface="Times New Roman"/>
                        </a:rPr>
                        <a:t>b) Şerit değiştirirken zamanında sinyal vermiyor.</a:t>
                      </a:r>
                    </a:p>
                  </a:txBody>
                  <a:tcPr marL="9089" marR="9089" marT="9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tr-TR" sz="1000" b="0" i="0" u="none" strike="noStrike">
                          <a:solidFill>
                            <a:srgbClr val="000000"/>
                          </a:solidFill>
                          <a:latin typeface="Times New Roman"/>
                        </a:rPr>
                        <a:t>KIRMIZI</a:t>
                      </a:r>
                    </a:p>
                  </a:txBody>
                  <a:tcPr marL="9089" marR="9089" marT="90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tr-TR"/>
                    </a:p>
                  </a:txBody>
                  <a:tcPr/>
                </a:tc>
              </a:tr>
              <a:tr h="536336">
                <a:tc vMerge="1">
                  <a:txBody>
                    <a:bodyPr/>
                    <a:lstStyle/>
                    <a:p>
                      <a:endParaRPr lang="tr-TR"/>
                    </a:p>
                  </a:txBody>
                  <a:tcPr/>
                </a:tc>
                <a:tc>
                  <a:txBody>
                    <a:bodyPr/>
                    <a:lstStyle/>
                    <a:p>
                      <a:pPr algn="l" fontAlgn="ctr"/>
                      <a:r>
                        <a:rPr lang="tr-TR" sz="1600" b="0" i="0" u="none" strike="noStrike">
                          <a:solidFill>
                            <a:srgbClr val="000000"/>
                          </a:solidFill>
                          <a:latin typeface="Times New Roman"/>
                        </a:rPr>
                        <a:t>c) Şerit izleme kuralına uymuyor (şerit çizgilerinin içinde araç kullanmıyor).</a:t>
                      </a:r>
                    </a:p>
                  </a:txBody>
                  <a:tcPr marL="9089" marR="9089" marT="9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tr-TR" sz="1000" b="0" i="0" u="none" strike="noStrike">
                          <a:solidFill>
                            <a:srgbClr val="000000"/>
                          </a:solidFill>
                          <a:latin typeface="Times New Roman"/>
                        </a:rPr>
                        <a:t>KIRMIZI</a:t>
                      </a:r>
                    </a:p>
                  </a:txBody>
                  <a:tcPr marL="9089" marR="9089" marT="90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tr-TR"/>
                    </a:p>
                  </a:txBody>
                  <a:tcPr/>
                </a:tc>
              </a:tr>
              <a:tr h="365040">
                <a:tc vMerge="1">
                  <a:txBody>
                    <a:bodyPr/>
                    <a:lstStyle/>
                    <a:p>
                      <a:endParaRPr lang="tr-TR"/>
                    </a:p>
                  </a:txBody>
                  <a:tcPr/>
                </a:tc>
                <a:tc>
                  <a:txBody>
                    <a:bodyPr/>
                    <a:lstStyle/>
                    <a:p>
                      <a:pPr algn="l" fontAlgn="ctr"/>
                      <a:r>
                        <a:rPr lang="tr-TR" sz="1600" b="0" i="0" u="none" strike="noStrike">
                          <a:solidFill>
                            <a:srgbClr val="000000"/>
                          </a:solidFill>
                          <a:latin typeface="Times New Roman"/>
                        </a:rPr>
                        <a:t>ç) Araç kullanırken güvenlik şeridini ihlal ediyor.</a:t>
                      </a:r>
                    </a:p>
                  </a:txBody>
                  <a:tcPr marL="9089" marR="9089" marT="9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tr-TR" sz="1000" b="0" i="0" u="none" strike="noStrike">
                          <a:solidFill>
                            <a:srgbClr val="000000"/>
                          </a:solidFill>
                          <a:latin typeface="Times New Roman"/>
                        </a:rPr>
                        <a:t>KIRMIZI</a:t>
                      </a:r>
                    </a:p>
                  </a:txBody>
                  <a:tcPr marL="9089" marR="9089" marT="90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tr-TR"/>
                    </a:p>
                  </a:txBody>
                  <a:tcPr/>
                </a:tc>
              </a:tr>
              <a:tr h="365040">
                <a:tc vMerge="1">
                  <a:txBody>
                    <a:bodyPr/>
                    <a:lstStyle/>
                    <a:p>
                      <a:endParaRPr lang="tr-TR"/>
                    </a:p>
                  </a:txBody>
                  <a:tcPr/>
                </a:tc>
                <a:tc>
                  <a:txBody>
                    <a:bodyPr/>
                    <a:lstStyle/>
                    <a:p>
                      <a:pPr algn="l" fontAlgn="ctr"/>
                      <a:r>
                        <a:rPr lang="tr-TR" sz="1600" b="0" i="0" u="none" strike="noStrike">
                          <a:solidFill>
                            <a:srgbClr val="000000"/>
                          </a:solidFill>
                          <a:latin typeface="Times New Roman"/>
                        </a:rPr>
                        <a:t>d) Şerit değiştirirken ayna kontrolü yapmıyor.</a:t>
                      </a:r>
                    </a:p>
                  </a:txBody>
                  <a:tcPr marL="9089" marR="9089" marT="9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tr-TR" sz="1000" b="0" i="0" u="none" strike="noStrike">
                          <a:solidFill>
                            <a:srgbClr val="000000"/>
                          </a:solidFill>
                          <a:latin typeface="Times New Roman"/>
                        </a:rPr>
                        <a:t>KIRMIZI</a:t>
                      </a:r>
                    </a:p>
                  </a:txBody>
                  <a:tcPr marL="9089" marR="9089" marT="90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tr-TR"/>
                    </a:p>
                  </a:txBody>
                  <a:tcPr/>
                </a:tc>
              </a:tr>
              <a:tr h="365040">
                <a:tc vMerge="1">
                  <a:txBody>
                    <a:bodyPr/>
                    <a:lstStyle/>
                    <a:p>
                      <a:endParaRPr lang="tr-TR"/>
                    </a:p>
                  </a:txBody>
                  <a:tcPr/>
                </a:tc>
                <a:tc>
                  <a:txBody>
                    <a:bodyPr/>
                    <a:lstStyle/>
                    <a:p>
                      <a:pPr algn="l" fontAlgn="ctr"/>
                      <a:r>
                        <a:rPr lang="tr-TR" sz="1600" b="0" i="0" u="none" strike="noStrike">
                          <a:solidFill>
                            <a:srgbClr val="000000"/>
                          </a:solidFill>
                          <a:latin typeface="Times New Roman"/>
                        </a:rPr>
                        <a:t>e) Trafiği kontrol etmeden şerit değiştiriyor.</a:t>
                      </a:r>
                    </a:p>
                  </a:txBody>
                  <a:tcPr marL="9089" marR="9089" marT="9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ctr"/>
                      <a:r>
                        <a:rPr lang="tr-TR" sz="1000" b="0" i="0" u="none" strike="noStrike" dirty="0">
                          <a:solidFill>
                            <a:srgbClr val="000000"/>
                          </a:solidFill>
                          <a:latin typeface="Times New Roman"/>
                        </a:rPr>
                        <a:t>KIRMIZI</a:t>
                      </a:r>
                    </a:p>
                  </a:txBody>
                  <a:tcPr marL="9089" marR="9089" marT="90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tr-TR"/>
                    </a:p>
                  </a:txBody>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srcRect/>
          <a:stretch>
            <a:fillRect/>
          </a:stretch>
        </p:blipFill>
        <p:spPr bwMode="auto">
          <a:xfrm>
            <a:off x="539552" y="1052736"/>
            <a:ext cx="767715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476672"/>
            <a:ext cx="8352928" cy="1143000"/>
          </a:xfrm>
        </p:spPr>
        <p:txBody>
          <a:bodyPr>
            <a:noAutofit/>
          </a:bodyPr>
          <a:lstStyle/>
          <a:p>
            <a:pPr algn="ctr"/>
            <a:r>
              <a:rPr lang="tr-TR" sz="2800" b="1" dirty="0" smtClean="0"/>
              <a:t>SÜRÜŞ BECERİSİ VE TRAFİK ALGISINA YÖNELİK DAVRANIŞLAR BÖLÜMÜ (EK-4)</a:t>
            </a:r>
            <a:endParaRPr lang="tr-TR" sz="2800" dirty="0">
              <a:solidFill>
                <a:schemeClr val="tx1"/>
              </a:solidFill>
            </a:endParaRPr>
          </a:p>
        </p:txBody>
      </p:sp>
      <p:graphicFrame>
        <p:nvGraphicFramePr>
          <p:cNvPr id="3" name="2 Tablo"/>
          <p:cNvGraphicFramePr>
            <a:graphicFrameLocks noGrp="1"/>
          </p:cNvGraphicFramePr>
          <p:nvPr/>
        </p:nvGraphicFramePr>
        <p:xfrm>
          <a:off x="467545" y="1628800"/>
          <a:ext cx="7992886" cy="4984763"/>
        </p:xfrm>
        <a:graphic>
          <a:graphicData uri="http://schemas.openxmlformats.org/drawingml/2006/table">
            <a:tbl>
              <a:tblPr/>
              <a:tblGrid>
                <a:gridCol w="397656"/>
                <a:gridCol w="6966934"/>
                <a:gridCol w="318125"/>
                <a:gridCol w="310171"/>
              </a:tblGrid>
              <a:tr h="324974">
                <a:tc rowSpan="4">
                  <a:txBody>
                    <a:bodyPr/>
                    <a:lstStyle/>
                    <a:p>
                      <a:pPr algn="ctr" fontAlgn="ctr"/>
                      <a:r>
                        <a:rPr lang="tr-TR" sz="1800" b="1" i="0" u="none" strike="noStrike">
                          <a:solidFill>
                            <a:srgbClr val="000000"/>
                          </a:solidFill>
                          <a:latin typeface="Times New Roman"/>
                        </a:rPr>
                        <a:t>13</a:t>
                      </a:r>
                    </a:p>
                  </a:txBody>
                  <a:tcPr marL="9089" marR="9089" marT="90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l" fontAlgn="ctr"/>
                      <a:r>
                        <a:rPr lang="tr-TR" sz="1800" b="1" i="0" u="none" strike="noStrike">
                          <a:solidFill>
                            <a:srgbClr val="FF0000"/>
                          </a:solidFill>
                          <a:latin typeface="Times New Roman"/>
                        </a:rPr>
                        <a:t>ÖNÜNDEKİ ARACI SOLLAYIP GEÇME KURALLARI</a:t>
                      </a:r>
                    </a:p>
                  </a:txBody>
                  <a:tcPr marL="9089" marR="9089" marT="90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366154">
                <a:tc vMerge="1">
                  <a:txBody>
                    <a:bodyPr/>
                    <a:lstStyle/>
                    <a:p>
                      <a:endParaRPr lang="tr-TR"/>
                    </a:p>
                  </a:txBody>
                  <a:tcPr/>
                </a:tc>
                <a:tc>
                  <a:txBody>
                    <a:bodyPr/>
                    <a:lstStyle/>
                    <a:p>
                      <a:pPr algn="l" fontAlgn="ctr"/>
                      <a:r>
                        <a:rPr lang="tr-TR" sz="1800" b="0" i="0" u="none" strike="noStrike">
                          <a:solidFill>
                            <a:srgbClr val="000000"/>
                          </a:solidFill>
                          <a:latin typeface="Times New Roman"/>
                        </a:rPr>
                        <a:t>a) Sollama esnasında sinyal vermiyor.</a:t>
                      </a:r>
                    </a:p>
                  </a:txBody>
                  <a:tcPr marL="9089" marR="9089" marT="9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tr-TR" sz="1050" b="0" i="0" u="none" strike="noStrike">
                          <a:solidFill>
                            <a:srgbClr val="000000"/>
                          </a:solidFill>
                          <a:latin typeface="Times New Roman"/>
                        </a:rPr>
                        <a:t>KIRMIZI</a:t>
                      </a:r>
                    </a:p>
                  </a:txBody>
                  <a:tcPr marL="9089" marR="9089" marT="90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tr-TR"/>
                    </a:p>
                  </a:txBody>
                  <a:tcPr/>
                </a:tc>
              </a:tr>
              <a:tr h="366154">
                <a:tc vMerge="1">
                  <a:txBody>
                    <a:bodyPr/>
                    <a:lstStyle/>
                    <a:p>
                      <a:endParaRPr lang="tr-TR"/>
                    </a:p>
                  </a:txBody>
                  <a:tcPr/>
                </a:tc>
                <a:tc>
                  <a:txBody>
                    <a:bodyPr/>
                    <a:lstStyle/>
                    <a:p>
                      <a:pPr algn="l" fontAlgn="ctr"/>
                      <a:r>
                        <a:rPr lang="tr-TR" sz="1800" b="0" i="0" u="none" strike="noStrike">
                          <a:solidFill>
                            <a:srgbClr val="000000"/>
                          </a:solidFill>
                          <a:latin typeface="Times New Roman"/>
                        </a:rPr>
                        <a:t>b) Sollama esnasında ayna kontrolü yapmıyor.</a:t>
                      </a:r>
                    </a:p>
                  </a:txBody>
                  <a:tcPr marL="9089" marR="9089" marT="9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tr-TR" sz="1050" b="0" i="0" u="none" strike="noStrike">
                          <a:solidFill>
                            <a:srgbClr val="000000"/>
                          </a:solidFill>
                          <a:latin typeface="Times New Roman"/>
                        </a:rPr>
                        <a:t>KIRMIZI</a:t>
                      </a:r>
                    </a:p>
                  </a:txBody>
                  <a:tcPr marL="9089" marR="9089" marT="90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tr-TR"/>
                    </a:p>
                  </a:txBody>
                  <a:tcPr/>
                </a:tc>
              </a:tr>
              <a:tr h="620471">
                <a:tc vMerge="1">
                  <a:txBody>
                    <a:bodyPr/>
                    <a:lstStyle/>
                    <a:p>
                      <a:endParaRPr lang="tr-TR"/>
                    </a:p>
                  </a:txBody>
                  <a:tcPr/>
                </a:tc>
                <a:tc>
                  <a:txBody>
                    <a:bodyPr/>
                    <a:lstStyle/>
                    <a:p>
                      <a:pPr algn="l" fontAlgn="ctr"/>
                      <a:r>
                        <a:rPr lang="tr-TR" sz="1800" b="0" i="0" u="none" strike="noStrike">
                          <a:solidFill>
                            <a:srgbClr val="000000"/>
                          </a:solidFill>
                          <a:latin typeface="Times New Roman"/>
                        </a:rPr>
                        <a:t>c) Sollama yaparken arkadaki ve diğer şeritlerdeki araçları tehlikeye atıyor. Hızlarını dikkate almıyor.</a:t>
                      </a:r>
                    </a:p>
                  </a:txBody>
                  <a:tcPr marL="9089" marR="9089" marT="9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ctr"/>
                      <a:r>
                        <a:rPr lang="tr-TR" sz="1050" b="0" i="0" u="none" strike="noStrike">
                          <a:solidFill>
                            <a:srgbClr val="000000"/>
                          </a:solidFill>
                          <a:latin typeface="Times New Roman"/>
                        </a:rPr>
                        <a:t>KIRMIZI</a:t>
                      </a:r>
                    </a:p>
                  </a:txBody>
                  <a:tcPr marL="9089" marR="9089" marT="90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tr-TR"/>
                    </a:p>
                  </a:txBody>
                  <a:tcPr/>
                </a:tc>
              </a:tr>
              <a:tr h="620471">
                <a:tc rowSpan="7">
                  <a:txBody>
                    <a:bodyPr/>
                    <a:lstStyle/>
                    <a:p>
                      <a:pPr algn="ctr" fontAlgn="ctr"/>
                      <a:r>
                        <a:rPr lang="tr-TR" sz="1800" b="1" i="0" u="none" strike="noStrike">
                          <a:solidFill>
                            <a:srgbClr val="000000"/>
                          </a:solidFill>
                          <a:latin typeface="Times New Roman"/>
                        </a:rPr>
                        <a:t>14</a:t>
                      </a:r>
                    </a:p>
                  </a:txBody>
                  <a:tcPr marL="9089" marR="9089" marT="90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l" fontAlgn="ctr"/>
                      <a:r>
                        <a:rPr lang="tr-TR" sz="1800" b="1" i="0" u="none" strike="noStrike">
                          <a:solidFill>
                            <a:srgbClr val="FF0000"/>
                          </a:solidFill>
                          <a:latin typeface="Times New Roman"/>
                        </a:rPr>
                        <a:t>KAVŞAĞA YAKLAŞMADA VE KAVŞAKLARDA UYGUN DAVRANIŞLAR</a:t>
                      </a:r>
                    </a:p>
                  </a:txBody>
                  <a:tcPr marL="9089" marR="9089" marT="90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391598">
                <a:tc vMerge="1">
                  <a:txBody>
                    <a:bodyPr/>
                    <a:lstStyle/>
                    <a:p>
                      <a:endParaRPr lang="tr-TR"/>
                    </a:p>
                  </a:txBody>
                  <a:tcPr/>
                </a:tc>
                <a:tc>
                  <a:txBody>
                    <a:bodyPr/>
                    <a:lstStyle/>
                    <a:p>
                      <a:pPr algn="l" fontAlgn="ctr"/>
                      <a:r>
                        <a:rPr lang="tr-TR" sz="1800" b="0" i="0" u="none" strike="noStrike">
                          <a:solidFill>
                            <a:srgbClr val="000000"/>
                          </a:solidFill>
                          <a:latin typeface="Times New Roman"/>
                        </a:rPr>
                        <a:t>a) Kavşağa yaklaşırken  yavaşlamıyor.</a:t>
                      </a:r>
                    </a:p>
                  </a:txBody>
                  <a:tcPr marL="9089" marR="9089" marT="9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tr-TR" sz="1050" b="0" i="0" u="none" strike="noStrike">
                          <a:solidFill>
                            <a:srgbClr val="000000"/>
                          </a:solidFill>
                          <a:latin typeface="Times New Roman"/>
                        </a:rPr>
                        <a:t>KIRMIZI</a:t>
                      </a:r>
                    </a:p>
                  </a:txBody>
                  <a:tcPr marL="9089" marR="9089" marT="90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tr-TR"/>
                    </a:p>
                  </a:txBody>
                  <a:tcPr/>
                </a:tc>
              </a:tr>
              <a:tr h="499676">
                <a:tc vMerge="1">
                  <a:txBody>
                    <a:bodyPr/>
                    <a:lstStyle/>
                    <a:p>
                      <a:endParaRPr lang="tr-TR"/>
                    </a:p>
                  </a:txBody>
                  <a:tcPr/>
                </a:tc>
                <a:tc>
                  <a:txBody>
                    <a:bodyPr/>
                    <a:lstStyle/>
                    <a:p>
                      <a:pPr algn="l" fontAlgn="ctr"/>
                      <a:r>
                        <a:rPr lang="tr-TR" sz="1800" b="0" i="0" u="none" strike="noStrike">
                          <a:solidFill>
                            <a:srgbClr val="000000"/>
                          </a:solidFill>
                          <a:latin typeface="Times New Roman"/>
                        </a:rPr>
                        <a:t>b) Kavşakta ayna kontrolü yapmıyor.</a:t>
                      </a:r>
                    </a:p>
                  </a:txBody>
                  <a:tcPr marL="9089" marR="9089" marT="9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tr-TR" sz="1050" b="0" i="0" u="none" strike="noStrike">
                          <a:solidFill>
                            <a:srgbClr val="000000"/>
                          </a:solidFill>
                          <a:latin typeface="Times New Roman"/>
                        </a:rPr>
                        <a:t>KIRMIZI</a:t>
                      </a:r>
                    </a:p>
                  </a:txBody>
                  <a:tcPr marL="9089" marR="9089" marT="90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tr-TR"/>
                    </a:p>
                  </a:txBody>
                  <a:tcPr/>
                </a:tc>
              </a:tr>
              <a:tr h="391598">
                <a:tc vMerge="1">
                  <a:txBody>
                    <a:bodyPr/>
                    <a:lstStyle/>
                    <a:p>
                      <a:endParaRPr lang="tr-TR"/>
                    </a:p>
                  </a:txBody>
                  <a:tcPr/>
                </a:tc>
                <a:tc>
                  <a:txBody>
                    <a:bodyPr/>
                    <a:lstStyle/>
                    <a:p>
                      <a:pPr algn="l" fontAlgn="ctr"/>
                      <a:r>
                        <a:rPr lang="tr-TR" sz="1800" b="0" i="0" u="none" strike="noStrike">
                          <a:solidFill>
                            <a:srgbClr val="000000"/>
                          </a:solidFill>
                          <a:latin typeface="Times New Roman"/>
                        </a:rPr>
                        <a:t>c) Kavşakta şerit takibi yapmıyor.</a:t>
                      </a:r>
                    </a:p>
                  </a:txBody>
                  <a:tcPr marL="9089" marR="9089" marT="9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tr-TR" sz="1050" b="0" i="0" u="none" strike="noStrike">
                          <a:solidFill>
                            <a:srgbClr val="000000"/>
                          </a:solidFill>
                          <a:latin typeface="Times New Roman"/>
                        </a:rPr>
                        <a:t>KIRMIZI</a:t>
                      </a:r>
                    </a:p>
                  </a:txBody>
                  <a:tcPr marL="9089" marR="9089" marT="90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tr-TR"/>
                    </a:p>
                  </a:txBody>
                  <a:tcPr/>
                </a:tc>
              </a:tr>
              <a:tr h="391598">
                <a:tc vMerge="1">
                  <a:txBody>
                    <a:bodyPr/>
                    <a:lstStyle/>
                    <a:p>
                      <a:endParaRPr lang="tr-TR"/>
                    </a:p>
                  </a:txBody>
                  <a:tcPr/>
                </a:tc>
                <a:tc>
                  <a:txBody>
                    <a:bodyPr/>
                    <a:lstStyle/>
                    <a:p>
                      <a:pPr algn="l" fontAlgn="ctr"/>
                      <a:r>
                        <a:rPr lang="tr-TR" sz="1800" b="0" i="0" u="none" strike="noStrike">
                          <a:solidFill>
                            <a:srgbClr val="000000"/>
                          </a:solidFill>
                          <a:latin typeface="Times New Roman"/>
                        </a:rPr>
                        <a:t>ç) Kavşakta sinyal vermiyor.</a:t>
                      </a:r>
                    </a:p>
                  </a:txBody>
                  <a:tcPr marL="9089" marR="9089" marT="9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tr-TR" sz="1050" b="0" i="0" u="none" strike="noStrike">
                          <a:solidFill>
                            <a:srgbClr val="000000"/>
                          </a:solidFill>
                          <a:latin typeface="Times New Roman"/>
                        </a:rPr>
                        <a:t>KIRMIZI</a:t>
                      </a:r>
                    </a:p>
                  </a:txBody>
                  <a:tcPr marL="9089" marR="9089" marT="90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tr-TR"/>
                    </a:p>
                  </a:txBody>
                  <a:tcPr/>
                </a:tc>
              </a:tr>
              <a:tr h="620471">
                <a:tc vMerge="1">
                  <a:txBody>
                    <a:bodyPr/>
                    <a:lstStyle/>
                    <a:p>
                      <a:endParaRPr lang="tr-TR"/>
                    </a:p>
                  </a:txBody>
                  <a:tcPr/>
                </a:tc>
                <a:tc>
                  <a:txBody>
                    <a:bodyPr/>
                    <a:lstStyle/>
                    <a:p>
                      <a:pPr algn="l" fontAlgn="ctr"/>
                      <a:r>
                        <a:rPr lang="tr-TR" sz="1800" b="0" i="0" u="none" strike="noStrike">
                          <a:solidFill>
                            <a:srgbClr val="000000"/>
                          </a:solidFill>
                          <a:latin typeface="Times New Roman"/>
                        </a:rPr>
                        <a:t>d) Kavşak dönüşlerinde omuz bakışı yapmıyor. Kör noktaları kontrol etmiyor.</a:t>
                      </a:r>
                    </a:p>
                  </a:txBody>
                  <a:tcPr marL="9089" marR="9089" marT="9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latin typeface="Times New Roman"/>
                        </a:rPr>
                        <a:t>SARI</a:t>
                      </a:r>
                    </a:p>
                  </a:txBody>
                  <a:tcPr marL="9089" marR="9089" marT="9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tr-TR" sz="1000" b="0" i="0" u="none" strike="noStrike">
                          <a:solidFill>
                            <a:srgbClr val="000000"/>
                          </a:solidFill>
                          <a:latin typeface="Times New Roman"/>
                        </a:rPr>
                        <a:t>SARI</a:t>
                      </a:r>
                    </a:p>
                  </a:txBody>
                  <a:tcPr marL="9089" marR="9089" marT="9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391598">
                <a:tc vMerge="1">
                  <a:txBody>
                    <a:bodyPr/>
                    <a:lstStyle/>
                    <a:p>
                      <a:endParaRPr lang="tr-TR"/>
                    </a:p>
                  </a:txBody>
                  <a:tcPr/>
                </a:tc>
                <a:tc>
                  <a:txBody>
                    <a:bodyPr/>
                    <a:lstStyle/>
                    <a:p>
                      <a:pPr algn="l" fontAlgn="ctr"/>
                      <a:r>
                        <a:rPr lang="tr-TR" sz="1800" b="0" i="0" u="none" strike="noStrike">
                          <a:solidFill>
                            <a:srgbClr val="000000"/>
                          </a:solidFill>
                          <a:latin typeface="Times New Roman"/>
                        </a:rPr>
                        <a:t>e) Kavşakta karşıdan ve yandan gelen araçları kontrol etmiyor.</a:t>
                      </a:r>
                    </a:p>
                  </a:txBody>
                  <a:tcPr marL="9089" marR="9089" marT="9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000" b="0" i="0" u="none" strike="noStrike">
                          <a:solidFill>
                            <a:srgbClr val="000000"/>
                          </a:solidFill>
                          <a:latin typeface="Times New Roman"/>
                        </a:rPr>
                        <a:t>SARI</a:t>
                      </a:r>
                    </a:p>
                  </a:txBody>
                  <a:tcPr marL="9089" marR="9089" marT="9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tr-TR" sz="1000" b="0" i="0" u="none" strike="noStrike" dirty="0">
                          <a:solidFill>
                            <a:srgbClr val="000000"/>
                          </a:solidFill>
                          <a:latin typeface="Times New Roman"/>
                        </a:rPr>
                        <a:t>SARI</a:t>
                      </a:r>
                    </a:p>
                  </a:txBody>
                  <a:tcPr marL="9089" marR="9089" marT="9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476672"/>
            <a:ext cx="8352928" cy="1143000"/>
          </a:xfrm>
        </p:spPr>
        <p:txBody>
          <a:bodyPr>
            <a:noAutofit/>
          </a:bodyPr>
          <a:lstStyle/>
          <a:p>
            <a:pPr algn="ctr"/>
            <a:r>
              <a:rPr lang="tr-TR" sz="2800" b="1" dirty="0" smtClean="0"/>
              <a:t>SÜRÜŞ BECERİSİ VE TRAFİK ALGISINA YÖNELİK DAVRANIŞLAR BÖLÜMÜ (EK-4)</a:t>
            </a:r>
            <a:endParaRPr lang="tr-TR" sz="2800" dirty="0">
              <a:solidFill>
                <a:schemeClr val="tx1"/>
              </a:solidFill>
            </a:endParaRPr>
          </a:p>
        </p:txBody>
      </p:sp>
      <p:graphicFrame>
        <p:nvGraphicFramePr>
          <p:cNvPr id="4" name="3 Tablo"/>
          <p:cNvGraphicFramePr>
            <a:graphicFrameLocks noGrp="1"/>
          </p:cNvGraphicFramePr>
          <p:nvPr/>
        </p:nvGraphicFramePr>
        <p:xfrm>
          <a:off x="467544" y="2630946"/>
          <a:ext cx="7992888" cy="2310222"/>
        </p:xfrm>
        <a:graphic>
          <a:graphicData uri="http://schemas.openxmlformats.org/drawingml/2006/table">
            <a:tbl>
              <a:tblPr/>
              <a:tblGrid>
                <a:gridCol w="397657"/>
                <a:gridCol w="6966934"/>
                <a:gridCol w="318125"/>
                <a:gridCol w="310172"/>
              </a:tblGrid>
              <a:tr h="385037">
                <a:tc rowSpan="6">
                  <a:txBody>
                    <a:bodyPr/>
                    <a:lstStyle/>
                    <a:p>
                      <a:pPr algn="ctr" fontAlgn="ctr"/>
                      <a:r>
                        <a:rPr lang="tr-TR" sz="1800" b="1" i="0" u="none" strike="noStrike">
                          <a:solidFill>
                            <a:srgbClr val="000000"/>
                          </a:solidFill>
                          <a:latin typeface="Times New Roman"/>
                        </a:rPr>
                        <a:t>15</a:t>
                      </a:r>
                    </a:p>
                  </a:txBody>
                  <a:tcPr marL="9089" marR="9089" marT="90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l" fontAlgn="ctr"/>
                      <a:r>
                        <a:rPr lang="tr-TR" sz="1800" b="1" i="0" u="none" strike="noStrike">
                          <a:solidFill>
                            <a:srgbClr val="FF0000"/>
                          </a:solidFill>
                          <a:latin typeface="Times New Roman"/>
                        </a:rPr>
                        <a:t>EĞİMLİ YOLDA ARACI DURDURMA VE KALDIRMA BECERİSİ</a:t>
                      </a:r>
                    </a:p>
                  </a:txBody>
                  <a:tcPr marL="9089" marR="9089" marT="90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385037">
                <a:tc vMerge="1">
                  <a:txBody>
                    <a:bodyPr/>
                    <a:lstStyle/>
                    <a:p>
                      <a:endParaRPr lang="tr-TR"/>
                    </a:p>
                  </a:txBody>
                  <a:tcPr/>
                </a:tc>
                <a:tc>
                  <a:txBody>
                    <a:bodyPr/>
                    <a:lstStyle/>
                    <a:p>
                      <a:pPr algn="l" fontAlgn="ctr"/>
                      <a:r>
                        <a:rPr lang="tr-TR" sz="1800" b="0" i="0" u="none" strike="noStrike">
                          <a:solidFill>
                            <a:srgbClr val="000000"/>
                          </a:solidFill>
                          <a:latin typeface="Times New Roman"/>
                        </a:rPr>
                        <a:t>a) Sinyal vererek sağ şeride geçmiyor.</a:t>
                      </a:r>
                    </a:p>
                  </a:txBody>
                  <a:tcPr marL="9089" marR="9089" marT="9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tr-TR" sz="1050" b="0" i="0" u="none" strike="noStrike">
                          <a:solidFill>
                            <a:srgbClr val="000000"/>
                          </a:solidFill>
                          <a:latin typeface="Times New Roman"/>
                        </a:rPr>
                        <a:t>KIRMIZI</a:t>
                      </a:r>
                    </a:p>
                  </a:txBody>
                  <a:tcPr marL="9089" marR="9089" marT="90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tr-TR"/>
                    </a:p>
                  </a:txBody>
                  <a:tcPr/>
                </a:tc>
              </a:tr>
              <a:tr h="385037">
                <a:tc vMerge="1">
                  <a:txBody>
                    <a:bodyPr/>
                    <a:lstStyle/>
                    <a:p>
                      <a:endParaRPr lang="tr-TR"/>
                    </a:p>
                  </a:txBody>
                  <a:tcPr/>
                </a:tc>
                <a:tc>
                  <a:txBody>
                    <a:bodyPr/>
                    <a:lstStyle/>
                    <a:p>
                      <a:pPr algn="l" fontAlgn="ctr"/>
                      <a:r>
                        <a:rPr lang="tr-TR" sz="1800" b="0" i="0" u="none" strike="noStrike">
                          <a:solidFill>
                            <a:srgbClr val="000000"/>
                          </a:solidFill>
                          <a:latin typeface="Times New Roman"/>
                        </a:rPr>
                        <a:t>b) Aracı 50 cm den fazla geri kaçırıyor.</a:t>
                      </a:r>
                    </a:p>
                  </a:txBody>
                  <a:tcPr marL="9089" marR="9089" marT="9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solidFill>
                            <a:srgbClr val="000000"/>
                          </a:solidFill>
                          <a:latin typeface="Times New Roman"/>
                        </a:rPr>
                        <a:t>SARI</a:t>
                      </a:r>
                    </a:p>
                  </a:txBody>
                  <a:tcPr marL="9089" marR="9089" marT="9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tr-TR" sz="1000" b="0" i="0" u="none" strike="noStrike">
                          <a:solidFill>
                            <a:srgbClr val="000000"/>
                          </a:solidFill>
                          <a:latin typeface="Times New Roman"/>
                        </a:rPr>
                        <a:t>SARI</a:t>
                      </a:r>
                    </a:p>
                  </a:txBody>
                  <a:tcPr marL="9089" marR="9089" marT="9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385037">
                <a:tc vMerge="1">
                  <a:txBody>
                    <a:bodyPr/>
                    <a:lstStyle/>
                    <a:p>
                      <a:endParaRPr lang="tr-TR"/>
                    </a:p>
                  </a:txBody>
                  <a:tcPr/>
                </a:tc>
                <a:tc>
                  <a:txBody>
                    <a:bodyPr/>
                    <a:lstStyle/>
                    <a:p>
                      <a:pPr algn="l" fontAlgn="ctr"/>
                      <a:r>
                        <a:rPr lang="tr-TR" sz="1800" b="0" i="0" u="none" strike="noStrike">
                          <a:solidFill>
                            <a:srgbClr val="000000"/>
                          </a:solidFill>
                          <a:latin typeface="Times New Roman"/>
                        </a:rPr>
                        <a:t>c) Aracı stop ettiriyor.</a:t>
                      </a:r>
                    </a:p>
                  </a:txBody>
                  <a:tcPr marL="9089" marR="9089" marT="9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solidFill>
                            <a:srgbClr val="000000"/>
                          </a:solidFill>
                          <a:latin typeface="Times New Roman"/>
                        </a:rPr>
                        <a:t>SARI</a:t>
                      </a:r>
                    </a:p>
                  </a:txBody>
                  <a:tcPr marL="9089" marR="9089" marT="9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ctr"/>
                      <a:r>
                        <a:rPr lang="tr-TR" sz="1000" b="0" i="0" u="none" strike="noStrike">
                          <a:solidFill>
                            <a:srgbClr val="000000"/>
                          </a:solidFill>
                          <a:latin typeface="Times New Roman"/>
                        </a:rPr>
                        <a:t>SARI</a:t>
                      </a:r>
                    </a:p>
                  </a:txBody>
                  <a:tcPr marL="9089" marR="9089" marT="9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385037">
                <a:tc vMerge="1">
                  <a:txBody>
                    <a:bodyPr/>
                    <a:lstStyle/>
                    <a:p>
                      <a:endParaRPr lang="tr-TR"/>
                    </a:p>
                  </a:txBody>
                  <a:tcPr/>
                </a:tc>
                <a:tc>
                  <a:txBody>
                    <a:bodyPr/>
                    <a:lstStyle/>
                    <a:p>
                      <a:pPr algn="l" fontAlgn="ctr"/>
                      <a:r>
                        <a:rPr lang="tr-TR" sz="1800" b="0" i="0" u="none" strike="noStrike">
                          <a:solidFill>
                            <a:srgbClr val="000000"/>
                          </a:solidFill>
                          <a:latin typeface="Times New Roman"/>
                        </a:rPr>
                        <a:t>ç) Ayna kontrolü yapmıyor.</a:t>
                      </a:r>
                    </a:p>
                  </a:txBody>
                  <a:tcPr marL="9089" marR="9089" marT="9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tr-TR" sz="1050" b="0" i="0" u="none" strike="noStrike">
                          <a:solidFill>
                            <a:srgbClr val="000000"/>
                          </a:solidFill>
                          <a:latin typeface="Times New Roman"/>
                        </a:rPr>
                        <a:t>KIRMIZI</a:t>
                      </a:r>
                    </a:p>
                  </a:txBody>
                  <a:tcPr marL="9089" marR="9089" marT="90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tr-TR"/>
                    </a:p>
                  </a:txBody>
                  <a:tcPr/>
                </a:tc>
              </a:tr>
              <a:tr h="385037">
                <a:tc vMerge="1">
                  <a:txBody>
                    <a:bodyPr/>
                    <a:lstStyle/>
                    <a:p>
                      <a:endParaRPr lang="tr-TR"/>
                    </a:p>
                  </a:txBody>
                  <a:tcPr/>
                </a:tc>
                <a:tc>
                  <a:txBody>
                    <a:bodyPr/>
                    <a:lstStyle/>
                    <a:p>
                      <a:pPr algn="l" fontAlgn="ctr"/>
                      <a:r>
                        <a:rPr lang="tr-TR" sz="1800" b="0" i="0" u="none" strike="noStrike">
                          <a:solidFill>
                            <a:srgbClr val="000000"/>
                          </a:solidFill>
                          <a:latin typeface="Times New Roman"/>
                        </a:rPr>
                        <a:t>d) Sinyal vererek aracı tekrar hareket ettiremiyor.</a:t>
                      </a:r>
                    </a:p>
                  </a:txBody>
                  <a:tcPr marL="9089" marR="9089" marT="9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ctr"/>
                      <a:r>
                        <a:rPr lang="tr-TR" sz="1050" b="0" i="0" u="none" strike="noStrike" dirty="0">
                          <a:solidFill>
                            <a:srgbClr val="000000"/>
                          </a:solidFill>
                          <a:latin typeface="Times New Roman"/>
                        </a:rPr>
                        <a:t>KIRMIZI</a:t>
                      </a:r>
                    </a:p>
                  </a:txBody>
                  <a:tcPr marL="9089" marR="9089" marT="90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tr-TR"/>
                    </a:p>
                  </a:txBody>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476672"/>
            <a:ext cx="8352928" cy="1143000"/>
          </a:xfrm>
        </p:spPr>
        <p:txBody>
          <a:bodyPr>
            <a:noAutofit/>
          </a:bodyPr>
          <a:lstStyle/>
          <a:p>
            <a:pPr algn="ctr"/>
            <a:r>
              <a:rPr lang="tr-TR" sz="2800" b="1" dirty="0" smtClean="0"/>
              <a:t>SÜRÜŞ BECERİSİ VE TRAFİK ALGISINA YÖNELİK DAVRANIŞLAR BÖLÜMÜ (EK-4)</a:t>
            </a:r>
            <a:endParaRPr lang="tr-TR" sz="2800" dirty="0">
              <a:solidFill>
                <a:schemeClr val="tx1"/>
              </a:solidFill>
            </a:endParaRPr>
          </a:p>
        </p:txBody>
      </p:sp>
      <p:graphicFrame>
        <p:nvGraphicFramePr>
          <p:cNvPr id="3" name="2 Tablo"/>
          <p:cNvGraphicFramePr>
            <a:graphicFrameLocks noGrp="1"/>
          </p:cNvGraphicFramePr>
          <p:nvPr/>
        </p:nvGraphicFramePr>
        <p:xfrm>
          <a:off x="683568" y="2028806"/>
          <a:ext cx="7776864" cy="4208507"/>
        </p:xfrm>
        <a:graphic>
          <a:graphicData uri="http://schemas.openxmlformats.org/drawingml/2006/table">
            <a:tbl>
              <a:tblPr/>
              <a:tblGrid>
                <a:gridCol w="357022"/>
                <a:gridCol w="6798936"/>
                <a:gridCol w="310453"/>
                <a:gridCol w="310453"/>
              </a:tblGrid>
              <a:tr h="401376">
                <a:tc>
                  <a:txBody>
                    <a:bodyPr/>
                    <a:lstStyle/>
                    <a:p>
                      <a:pPr algn="ctr" fontAlgn="ctr"/>
                      <a:r>
                        <a:rPr lang="tr-TR" sz="1800" b="1" i="0" u="none" strike="noStrike">
                          <a:solidFill>
                            <a:srgbClr val="000000"/>
                          </a:solidFill>
                          <a:latin typeface="Times New Roman"/>
                        </a:rPr>
                        <a:t>16</a:t>
                      </a:r>
                    </a:p>
                  </a:txBody>
                  <a:tcPr marL="9126" marR="9126" marT="91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tr-TR" sz="1800" b="0" i="0" u="none" strike="noStrike">
                          <a:solidFill>
                            <a:srgbClr val="000000"/>
                          </a:solidFill>
                          <a:latin typeface="Times New Roman"/>
                        </a:rPr>
                        <a:t>Trafik ışık ve işaretlerine dikkat etmiyor, işaretlere uymuyor </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tr-TR" sz="1050" b="0" i="0" u="none" strike="noStrike">
                          <a:solidFill>
                            <a:srgbClr val="000000"/>
                          </a:solidFill>
                          <a:latin typeface="Times New Roman"/>
                        </a:rPr>
                        <a:t>KIRMIZI</a:t>
                      </a:r>
                    </a:p>
                  </a:txBody>
                  <a:tcPr marL="9126" marR="9126" marT="91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tr-TR"/>
                    </a:p>
                  </a:txBody>
                  <a:tcPr/>
                </a:tc>
              </a:tr>
              <a:tr h="401376">
                <a:tc>
                  <a:txBody>
                    <a:bodyPr/>
                    <a:lstStyle/>
                    <a:p>
                      <a:pPr algn="ctr" fontAlgn="ctr"/>
                      <a:r>
                        <a:rPr lang="tr-TR" sz="1800" b="1" i="0" u="none" strike="noStrike">
                          <a:solidFill>
                            <a:srgbClr val="000000"/>
                          </a:solidFill>
                          <a:latin typeface="Times New Roman"/>
                        </a:rPr>
                        <a:t>17</a:t>
                      </a:r>
                    </a:p>
                  </a:txBody>
                  <a:tcPr marL="9126" marR="9126" marT="91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tr-TR" sz="1800" b="0" i="0" u="none" strike="noStrike">
                          <a:solidFill>
                            <a:srgbClr val="000000"/>
                          </a:solidFill>
                          <a:latin typeface="Times New Roman"/>
                        </a:rPr>
                        <a:t>Yoldan geçen araçlara geçiş kolaylığı sağlayamıyor.</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tr-TR" sz="1050" b="0" i="0" u="none" strike="noStrike">
                          <a:solidFill>
                            <a:srgbClr val="000000"/>
                          </a:solidFill>
                          <a:latin typeface="Times New Roman"/>
                        </a:rPr>
                        <a:t>KIRMIZI</a:t>
                      </a:r>
                    </a:p>
                  </a:txBody>
                  <a:tcPr marL="9126" marR="9126" marT="91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tr-TR"/>
                    </a:p>
                  </a:txBody>
                  <a:tcPr/>
                </a:tc>
              </a:tr>
              <a:tr h="401376">
                <a:tc>
                  <a:txBody>
                    <a:bodyPr/>
                    <a:lstStyle/>
                    <a:p>
                      <a:pPr algn="ctr" fontAlgn="ctr"/>
                      <a:r>
                        <a:rPr lang="tr-TR" sz="1800" b="1" i="0" u="none" strike="noStrike">
                          <a:solidFill>
                            <a:srgbClr val="000000"/>
                          </a:solidFill>
                          <a:latin typeface="Times New Roman"/>
                        </a:rPr>
                        <a:t>18</a:t>
                      </a:r>
                    </a:p>
                  </a:txBody>
                  <a:tcPr marL="9126" marR="9126" marT="91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tr-TR" sz="1800" b="0" i="0" u="none" strike="noStrike">
                          <a:solidFill>
                            <a:srgbClr val="000000"/>
                          </a:solidFill>
                          <a:latin typeface="Times New Roman"/>
                        </a:rPr>
                        <a:t>Takip mesafesini kurallara uygun olarak ayarlayamıyor.</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tr-TR" sz="1050" b="0" i="0" u="none" strike="noStrike">
                          <a:solidFill>
                            <a:srgbClr val="000000"/>
                          </a:solidFill>
                          <a:latin typeface="Times New Roman"/>
                        </a:rPr>
                        <a:t>KIRMIZI</a:t>
                      </a:r>
                    </a:p>
                  </a:txBody>
                  <a:tcPr marL="9126" marR="9126" marT="91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tr-TR"/>
                    </a:p>
                  </a:txBody>
                  <a:tcPr/>
                </a:tc>
              </a:tr>
              <a:tr h="401376">
                <a:tc>
                  <a:txBody>
                    <a:bodyPr/>
                    <a:lstStyle/>
                    <a:p>
                      <a:pPr algn="ctr" fontAlgn="ctr"/>
                      <a:r>
                        <a:rPr lang="tr-TR" sz="1800" b="1" i="0" u="none" strike="noStrike">
                          <a:solidFill>
                            <a:srgbClr val="000000"/>
                          </a:solidFill>
                          <a:latin typeface="Times New Roman"/>
                        </a:rPr>
                        <a:t>19</a:t>
                      </a:r>
                    </a:p>
                  </a:txBody>
                  <a:tcPr marL="9126" marR="9126" marT="91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tr-TR" sz="1800" b="0" i="0" u="none" strike="noStrike">
                          <a:solidFill>
                            <a:srgbClr val="000000"/>
                          </a:solidFill>
                          <a:latin typeface="Times New Roman"/>
                        </a:rPr>
                        <a:t>Yaya ve okul geçitlerinde yayalara ve bisikletlilere yol vermiyor.</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tr-TR" sz="1050" b="0" i="0" u="none" strike="noStrike">
                          <a:solidFill>
                            <a:srgbClr val="000000"/>
                          </a:solidFill>
                          <a:latin typeface="Times New Roman"/>
                        </a:rPr>
                        <a:t>KIRMIZI</a:t>
                      </a:r>
                    </a:p>
                  </a:txBody>
                  <a:tcPr marL="9126" marR="9126" marT="91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tr-TR"/>
                    </a:p>
                  </a:txBody>
                  <a:tcPr/>
                </a:tc>
              </a:tr>
              <a:tr h="726866">
                <a:tc>
                  <a:txBody>
                    <a:bodyPr/>
                    <a:lstStyle/>
                    <a:p>
                      <a:pPr algn="ctr" fontAlgn="ctr"/>
                      <a:r>
                        <a:rPr lang="tr-TR" sz="1800" b="1" i="0" u="none" strike="noStrike">
                          <a:solidFill>
                            <a:srgbClr val="000000"/>
                          </a:solidFill>
                          <a:latin typeface="Times New Roman"/>
                        </a:rPr>
                        <a:t>20</a:t>
                      </a:r>
                    </a:p>
                  </a:txBody>
                  <a:tcPr marL="9126" marR="9126" marT="91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tr-TR" sz="1800" b="0" i="0" u="none" strike="noStrike">
                          <a:solidFill>
                            <a:srgbClr val="000000"/>
                          </a:solidFill>
                          <a:latin typeface="Times New Roman"/>
                        </a:rPr>
                        <a:t>Hemzemin geçitlerinde geçiş kurallarına uymuyor. </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tr-TR" sz="1050" b="0" i="0" u="none" strike="noStrike">
                          <a:solidFill>
                            <a:srgbClr val="000000"/>
                          </a:solidFill>
                          <a:latin typeface="Times New Roman"/>
                        </a:rPr>
                        <a:t>KIRMIZI</a:t>
                      </a:r>
                    </a:p>
                  </a:txBody>
                  <a:tcPr marL="9126" marR="9126" marT="91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tr-TR"/>
                    </a:p>
                  </a:txBody>
                  <a:tcPr/>
                </a:tc>
              </a:tr>
              <a:tr h="401376">
                <a:tc>
                  <a:txBody>
                    <a:bodyPr/>
                    <a:lstStyle/>
                    <a:p>
                      <a:pPr algn="ctr" fontAlgn="ctr"/>
                      <a:r>
                        <a:rPr lang="tr-TR" sz="1800" b="1" i="0" u="none" strike="noStrike">
                          <a:solidFill>
                            <a:srgbClr val="000000"/>
                          </a:solidFill>
                          <a:latin typeface="Times New Roman"/>
                        </a:rPr>
                        <a:t>21</a:t>
                      </a:r>
                    </a:p>
                  </a:txBody>
                  <a:tcPr marL="9126" marR="9126" marT="91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tr-TR" sz="1800" b="0" i="0" u="none" strike="noStrike">
                          <a:solidFill>
                            <a:srgbClr val="000000"/>
                          </a:solidFill>
                          <a:latin typeface="Times New Roman"/>
                        </a:rPr>
                        <a:t>Geçiş üstünlüğü hakkına sahip olan araçlara geçiş izni vermiyor.</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solidFill>
                            <a:srgbClr val="000000"/>
                          </a:solidFill>
                          <a:latin typeface="Times New Roman"/>
                        </a:rPr>
                        <a:t>SARI</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tr-TR" sz="1000" b="0" i="0" u="none" strike="noStrike">
                          <a:solidFill>
                            <a:srgbClr val="000000"/>
                          </a:solidFill>
                          <a:latin typeface="Times New Roman"/>
                        </a:rPr>
                        <a:t>SARI</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401376">
                <a:tc>
                  <a:txBody>
                    <a:bodyPr/>
                    <a:lstStyle/>
                    <a:p>
                      <a:pPr algn="ctr" fontAlgn="ctr"/>
                      <a:r>
                        <a:rPr lang="tr-TR" sz="1800" b="1" i="0" u="none" strike="noStrike">
                          <a:solidFill>
                            <a:srgbClr val="000000"/>
                          </a:solidFill>
                          <a:latin typeface="Times New Roman"/>
                        </a:rPr>
                        <a:t>22</a:t>
                      </a:r>
                    </a:p>
                  </a:txBody>
                  <a:tcPr marL="9126" marR="9126" marT="91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tr-TR" sz="1800" b="0" i="0" u="none" strike="noStrike">
                          <a:solidFill>
                            <a:srgbClr val="000000"/>
                          </a:solidFill>
                          <a:latin typeface="Times New Roman"/>
                        </a:rPr>
                        <a:t>Ani fren yapma kurallarına uymuyor (30 km hızla giderken).</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latin typeface="Times New Roman"/>
                        </a:rPr>
                        <a:t>SARI</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tr-TR" sz="1000" b="0" i="0" u="none" strike="noStrike">
                          <a:solidFill>
                            <a:srgbClr val="000000"/>
                          </a:solidFill>
                          <a:latin typeface="Times New Roman"/>
                        </a:rPr>
                        <a:t>SARI</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672009">
                <a:tc>
                  <a:txBody>
                    <a:bodyPr/>
                    <a:lstStyle/>
                    <a:p>
                      <a:pPr algn="ctr" fontAlgn="ctr"/>
                      <a:r>
                        <a:rPr lang="tr-TR" sz="1800" b="1" i="0" u="none" strike="noStrike">
                          <a:solidFill>
                            <a:srgbClr val="000000"/>
                          </a:solidFill>
                          <a:latin typeface="Times New Roman"/>
                        </a:rPr>
                        <a:t>23</a:t>
                      </a:r>
                    </a:p>
                  </a:txBody>
                  <a:tcPr marL="9126" marR="9126" marT="91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tr-TR" sz="1800" b="0" i="0" u="none" strike="noStrike">
                          <a:solidFill>
                            <a:srgbClr val="000000"/>
                          </a:solidFill>
                          <a:latin typeface="Times New Roman"/>
                        </a:rPr>
                        <a:t>Araç seyir halindeyken iç ve dış aynalardan trafiğin akışını kontrol etmiyor.</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solidFill>
                            <a:srgbClr val="000000"/>
                          </a:solidFill>
                          <a:latin typeface="Times New Roman"/>
                        </a:rPr>
                        <a:t>SARI</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tr-TR" sz="1000" b="0" i="0" u="none" strike="noStrike">
                          <a:solidFill>
                            <a:srgbClr val="000000"/>
                          </a:solidFill>
                          <a:latin typeface="Times New Roman"/>
                        </a:rPr>
                        <a:t>SARI</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401376">
                <a:tc>
                  <a:txBody>
                    <a:bodyPr/>
                    <a:lstStyle/>
                    <a:p>
                      <a:pPr algn="ctr" fontAlgn="ctr"/>
                      <a:r>
                        <a:rPr lang="tr-TR" sz="1800" b="1" i="0" u="none" strike="noStrike">
                          <a:solidFill>
                            <a:srgbClr val="000000"/>
                          </a:solidFill>
                          <a:latin typeface="Times New Roman"/>
                        </a:rPr>
                        <a:t>24</a:t>
                      </a:r>
                    </a:p>
                  </a:txBody>
                  <a:tcPr marL="9126" marR="9126" marT="91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tr-TR" sz="1800" b="0" i="0" u="none" strike="noStrike">
                          <a:solidFill>
                            <a:srgbClr val="000000"/>
                          </a:solidFill>
                          <a:latin typeface="Times New Roman"/>
                        </a:rPr>
                        <a:t>Yol giriş-çıkış kurallarına uymuyor, kontrosüz giriş ve çıkış yapıyor .</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000" b="0" i="0" u="none" strike="noStrike">
                          <a:solidFill>
                            <a:srgbClr val="000000"/>
                          </a:solidFill>
                          <a:latin typeface="Times New Roman"/>
                        </a:rPr>
                        <a:t>SARI</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tr-TR" sz="1000" b="0" i="0" u="none" strike="noStrike" dirty="0">
                          <a:solidFill>
                            <a:srgbClr val="000000"/>
                          </a:solidFill>
                          <a:latin typeface="Times New Roman"/>
                        </a:rPr>
                        <a:t>SARI</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476672"/>
            <a:ext cx="8352928" cy="1143000"/>
          </a:xfrm>
        </p:spPr>
        <p:txBody>
          <a:bodyPr>
            <a:noAutofit/>
          </a:bodyPr>
          <a:lstStyle/>
          <a:p>
            <a:pPr algn="ctr"/>
            <a:r>
              <a:rPr lang="tr-TR" sz="2800" b="1" dirty="0" smtClean="0"/>
              <a:t>SÜRÜŞ BECERİSİ VE TRAFİK ALGISINA YÖNELİK DAVRANIŞLAR BÖLÜMÜ (EK-4)</a:t>
            </a:r>
            <a:endParaRPr lang="tr-TR" sz="2800" dirty="0">
              <a:solidFill>
                <a:schemeClr val="tx1"/>
              </a:solidFill>
            </a:endParaRPr>
          </a:p>
        </p:txBody>
      </p:sp>
      <p:graphicFrame>
        <p:nvGraphicFramePr>
          <p:cNvPr id="3" name="2 Tablo"/>
          <p:cNvGraphicFramePr>
            <a:graphicFrameLocks noGrp="1"/>
          </p:cNvGraphicFramePr>
          <p:nvPr/>
        </p:nvGraphicFramePr>
        <p:xfrm>
          <a:off x="467544" y="1556791"/>
          <a:ext cx="8280920" cy="4896547"/>
        </p:xfrm>
        <a:graphic>
          <a:graphicData uri="http://schemas.openxmlformats.org/drawingml/2006/table">
            <a:tbl>
              <a:tblPr/>
              <a:tblGrid>
                <a:gridCol w="380541"/>
                <a:gridCol w="7246839"/>
                <a:gridCol w="330906"/>
                <a:gridCol w="322634"/>
              </a:tblGrid>
              <a:tr h="855435">
                <a:tc rowSpan="5">
                  <a:txBody>
                    <a:bodyPr/>
                    <a:lstStyle/>
                    <a:p>
                      <a:pPr algn="ctr" fontAlgn="ctr"/>
                      <a:r>
                        <a:rPr lang="tr-TR" sz="2000" b="1" i="0" u="none" strike="noStrike">
                          <a:solidFill>
                            <a:srgbClr val="000000"/>
                          </a:solidFill>
                          <a:latin typeface="Times New Roman"/>
                        </a:rPr>
                        <a:t>25</a:t>
                      </a:r>
                    </a:p>
                  </a:txBody>
                  <a:tcPr marL="9126" marR="9126" marT="91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l" fontAlgn="ctr"/>
                      <a:r>
                        <a:rPr lang="tr-TR" sz="2000" b="1" i="0" u="none" strike="noStrike">
                          <a:solidFill>
                            <a:srgbClr val="FF0000"/>
                          </a:solidFill>
                          <a:latin typeface="Times New Roman"/>
                        </a:rPr>
                        <a:t>ARAÇ KUMANDA PEDALLARINA (GAZ, FREN, DEBRİYAJ) İNTİBAK ETME</a:t>
                      </a:r>
                    </a:p>
                  </a:txBody>
                  <a:tcPr marL="9126" marR="9126" marT="91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855435">
                <a:tc vMerge="1">
                  <a:txBody>
                    <a:bodyPr/>
                    <a:lstStyle/>
                    <a:p>
                      <a:endParaRPr lang="tr-TR"/>
                    </a:p>
                  </a:txBody>
                  <a:tcPr/>
                </a:tc>
                <a:tc>
                  <a:txBody>
                    <a:bodyPr/>
                    <a:lstStyle/>
                    <a:p>
                      <a:pPr algn="l" fontAlgn="ctr"/>
                      <a:r>
                        <a:rPr lang="tr-TR" sz="2000" b="0" i="0" u="none" strike="noStrike">
                          <a:solidFill>
                            <a:srgbClr val="000000"/>
                          </a:solidFill>
                          <a:latin typeface="Times New Roman"/>
                        </a:rPr>
                        <a:t>a) Vites değiştirirken debriyaj ve gaz pedalına tam ve doğru basmıyor. </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50" b="0" i="0" u="none" strike="noStrike">
                          <a:solidFill>
                            <a:srgbClr val="000000"/>
                          </a:solidFill>
                          <a:latin typeface="Times New Roman"/>
                        </a:rPr>
                        <a:t>SARI</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tr-TR" sz="1050" b="0" i="0" u="none" strike="noStrike">
                          <a:solidFill>
                            <a:srgbClr val="000000"/>
                          </a:solidFill>
                          <a:latin typeface="Times New Roman"/>
                        </a:rPr>
                        <a:t>SARI</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455097">
                <a:tc vMerge="1">
                  <a:txBody>
                    <a:bodyPr/>
                    <a:lstStyle/>
                    <a:p>
                      <a:endParaRPr lang="tr-TR"/>
                    </a:p>
                  </a:txBody>
                  <a:tcPr/>
                </a:tc>
                <a:tc>
                  <a:txBody>
                    <a:bodyPr/>
                    <a:lstStyle/>
                    <a:p>
                      <a:pPr algn="l" fontAlgn="ctr"/>
                      <a:r>
                        <a:rPr lang="tr-TR" sz="2000" b="0" i="0" u="none" strike="noStrike" dirty="0">
                          <a:solidFill>
                            <a:srgbClr val="000000"/>
                          </a:solidFill>
                          <a:latin typeface="Times New Roman"/>
                        </a:rPr>
                        <a:t>b) Vites değiştirirken sıralamaya uymuyor.</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50" b="0" i="0" u="none" strike="noStrike">
                          <a:solidFill>
                            <a:srgbClr val="000000"/>
                          </a:solidFill>
                          <a:latin typeface="Times New Roman"/>
                        </a:rPr>
                        <a:t>SARI</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tr-TR" sz="1050" b="0" i="0" u="none" strike="noStrike">
                          <a:solidFill>
                            <a:srgbClr val="000000"/>
                          </a:solidFill>
                          <a:latin typeface="Times New Roman"/>
                        </a:rPr>
                        <a:t>SARI</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455097">
                <a:tc vMerge="1">
                  <a:txBody>
                    <a:bodyPr/>
                    <a:lstStyle/>
                    <a:p>
                      <a:endParaRPr lang="tr-TR"/>
                    </a:p>
                  </a:txBody>
                  <a:tcPr/>
                </a:tc>
                <a:tc>
                  <a:txBody>
                    <a:bodyPr/>
                    <a:lstStyle/>
                    <a:p>
                      <a:pPr algn="l" fontAlgn="ctr"/>
                      <a:r>
                        <a:rPr lang="tr-TR" sz="2000" b="0" i="0" u="none" strike="noStrike">
                          <a:solidFill>
                            <a:srgbClr val="000000"/>
                          </a:solidFill>
                          <a:latin typeface="Times New Roman"/>
                        </a:rPr>
                        <a:t>c) Vites değiştirirken aracın kontrolünü kaybediyor.</a:t>
                      </a:r>
                      <a:r>
                        <a:rPr lang="tr-TR" sz="2000" b="1" i="1" u="none" strike="noStrike">
                          <a:solidFill>
                            <a:srgbClr val="000000"/>
                          </a:solidFill>
                          <a:latin typeface="Times New Roman"/>
                        </a:rPr>
                        <a:t> </a:t>
                      </a:r>
                      <a:endParaRPr lang="tr-TR" sz="2000" b="0" i="0" u="none" strike="noStrike">
                        <a:solidFill>
                          <a:srgbClr val="000000"/>
                        </a:solidFill>
                        <a:latin typeface="Times New Roman"/>
                      </a:endParaRP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50" b="0" i="0" u="none" strike="noStrike">
                          <a:solidFill>
                            <a:srgbClr val="000000"/>
                          </a:solidFill>
                          <a:latin typeface="Times New Roman"/>
                        </a:rPr>
                        <a:t>SARI</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tr-TR" sz="1050" b="0" i="0" u="none" strike="noStrike">
                          <a:solidFill>
                            <a:srgbClr val="000000"/>
                          </a:solidFill>
                          <a:latin typeface="Times New Roman"/>
                        </a:rPr>
                        <a:t>SARI</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455097">
                <a:tc vMerge="1">
                  <a:txBody>
                    <a:bodyPr/>
                    <a:lstStyle/>
                    <a:p>
                      <a:endParaRPr lang="tr-TR"/>
                    </a:p>
                  </a:txBody>
                  <a:tcPr/>
                </a:tc>
                <a:tc>
                  <a:txBody>
                    <a:bodyPr/>
                    <a:lstStyle/>
                    <a:p>
                      <a:pPr algn="l" fontAlgn="ctr"/>
                      <a:r>
                        <a:rPr lang="tr-TR" sz="2000" b="0" i="0" u="none" strike="noStrike">
                          <a:solidFill>
                            <a:srgbClr val="000000"/>
                          </a:solidFill>
                          <a:latin typeface="Times New Roman"/>
                        </a:rPr>
                        <a:t>ç) Aracı stop ettiriyor.</a:t>
                      </a:r>
                      <a:r>
                        <a:rPr lang="tr-TR" sz="2000" b="1" i="1" u="none" strike="noStrike">
                          <a:solidFill>
                            <a:srgbClr val="000000"/>
                          </a:solidFill>
                          <a:latin typeface="Times New Roman"/>
                        </a:rPr>
                        <a:t> </a:t>
                      </a:r>
                      <a:endParaRPr lang="tr-TR" sz="2000" b="0" i="0" u="none" strike="noStrike">
                        <a:solidFill>
                          <a:srgbClr val="000000"/>
                        </a:solidFill>
                        <a:latin typeface="Times New Roman"/>
                      </a:endParaRP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050" b="0" i="0" u="none" strike="noStrike">
                          <a:solidFill>
                            <a:srgbClr val="000000"/>
                          </a:solidFill>
                          <a:latin typeface="Times New Roman"/>
                        </a:rPr>
                        <a:t>SARI</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ctr"/>
                      <a:r>
                        <a:rPr lang="tr-TR" sz="1050" b="0" i="0" u="none" strike="noStrike">
                          <a:solidFill>
                            <a:srgbClr val="000000"/>
                          </a:solidFill>
                          <a:latin typeface="Times New Roman"/>
                        </a:rPr>
                        <a:t>SARI</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434026">
                <a:tc rowSpan="4">
                  <a:txBody>
                    <a:bodyPr/>
                    <a:lstStyle/>
                    <a:p>
                      <a:pPr algn="ctr" fontAlgn="ctr"/>
                      <a:r>
                        <a:rPr lang="tr-TR" sz="2000" b="1" i="0" u="none" strike="noStrike">
                          <a:solidFill>
                            <a:srgbClr val="000000"/>
                          </a:solidFill>
                          <a:latin typeface="Times New Roman"/>
                        </a:rPr>
                        <a:t>26</a:t>
                      </a:r>
                    </a:p>
                  </a:txBody>
                  <a:tcPr marL="9126" marR="9126" marT="91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l" fontAlgn="ctr"/>
                      <a:r>
                        <a:rPr lang="tr-TR" sz="2000" b="1" i="0" u="none" strike="noStrike">
                          <a:solidFill>
                            <a:srgbClr val="FF0000"/>
                          </a:solidFill>
                          <a:latin typeface="Times New Roman"/>
                        </a:rPr>
                        <a:t>DİREKSİYON HAKİMİYETİ</a:t>
                      </a:r>
                    </a:p>
                  </a:txBody>
                  <a:tcPr marL="9126" marR="9126" marT="91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455097">
                <a:tc vMerge="1">
                  <a:txBody>
                    <a:bodyPr/>
                    <a:lstStyle/>
                    <a:p>
                      <a:endParaRPr lang="tr-TR"/>
                    </a:p>
                  </a:txBody>
                  <a:tcPr/>
                </a:tc>
                <a:tc>
                  <a:txBody>
                    <a:bodyPr/>
                    <a:lstStyle/>
                    <a:p>
                      <a:pPr algn="l" fontAlgn="ctr"/>
                      <a:r>
                        <a:rPr lang="tr-TR" sz="2000" b="0" i="0" u="none" strike="noStrike">
                          <a:solidFill>
                            <a:srgbClr val="000000"/>
                          </a:solidFill>
                          <a:latin typeface="Times New Roman"/>
                        </a:rPr>
                        <a:t>a) Direksiyon simidini doğru pozisyonda tutmuyor.</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50" b="0" i="0" u="none" strike="noStrike">
                          <a:solidFill>
                            <a:srgbClr val="000000"/>
                          </a:solidFill>
                          <a:latin typeface="Times New Roman"/>
                        </a:rPr>
                        <a:t>SARI</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ctr"/>
                      <a:r>
                        <a:rPr lang="tr-TR" sz="1050" b="0" i="0" u="none" strike="noStrike">
                          <a:solidFill>
                            <a:srgbClr val="000000"/>
                          </a:solidFill>
                          <a:latin typeface="Times New Roman"/>
                        </a:rPr>
                        <a:t>SARI</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476166">
                <a:tc vMerge="1">
                  <a:txBody>
                    <a:bodyPr/>
                    <a:lstStyle/>
                    <a:p>
                      <a:endParaRPr lang="tr-TR"/>
                    </a:p>
                  </a:txBody>
                  <a:tcPr/>
                </a:tc>
                <a:tc>
                  <a:txBody>
                    <a:bodyPr/>
                    <a:lstStyle/>
                    <a:p>
                      <a:pPr algn="l" fontAlgn="ctr"/>
                      <a:r>
                        <a:rPr lang="tr-TR" sz="2000" b="0" i="0" u="none" strike="noStrike">
                          <a:solidFill>
                            <a:srgbClr val="000000"/>
                          </a:solidFill>
                          <a:latin typeface="Times New Roman"/>
                        </a:rPr>
                        <a:t>b) Aracı sağa sola savuruyor.</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tr-TR" sz="1100" b="0" i="0" u="none" strike="noStrike">
                          <a:solidFill>
                            <a:srgbClr val="000000"/>
                          </a:solidFill>
                          <a:latin typeface="Times New Roman"/>
                        </a:rPr>
                        <a:t>KIRMIZI</a:t>
                      </a:r>
                    </a:p>
                  </a:txBody>
                  <a:tcPr marL="9126" marR="9126" marT="91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tr-TR"/>
                    </a:p>
                  </a:txBody>
                  <a:tcPr/>
                </a:tc>
              </a:tr>
              <a:tr h="455097">
                <a:tc vMerge="1">
                  <a:txBody>
                    <a:bodyPr/>
                    <a:lstStyle/>
                    <a:p>
                      <a:endParaRPr lang="tr-TR"/>
                    </a:p>
                  </a:txBody>
                  <a:tcPr/>
                </a:tc>
                <a:tc>
                  <a:txBody>
                    <a:bodyPr/>
                    <a:lstStyle/>
                    <a:p>
                      <a:pPr algn="l" fontAlgn="ctr"/>
                      <a:r>
                        <a:rPr lang="fi-FI" sz="2000" b="0" i="0" u="none" strike="noStrike">
                          <a:solidFill>
                            <a:srgbClr val="000000"/>
                          </a:solidFill>
                          <a:latin typeface="Times New Roman"/>
                        </a:rPr>
                        <a:t>c) Şerit çizgisini takip edemiyor.</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050" b="0" i="0" u="none" strike="noStrike">
                          <a:solidFill>
                            <a:srgbClr val="000000"/>
                          </a:solidFill>
                          <a:latin typeface="Times New Roman"/>
                        </a:rPr>
                        <a:t>SARI</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tr-TR" sz="1050" b="0" i="0" u="none" strike="noStrike" dirty="0">
                          <a:solidFill>
                            <a:srgbClr val="000000"/>
                          </a:solidFill>
                          <a:latin typeface="Times New Roman"/>
                        </a:rPr>
                        <a:t>SARI</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476672"/>
            <a:ext cx="8352928" cy="1143000"/>
          </a:xfrm>
        </p:spPr>
        <p:txBody>
          <a:bodyPr>
            <a:noAutofit/>
          </a:bodyPr>
          <a:lstStyle/>
          <a:p>
            <a:pPr algn="ctr"/>
            <a:r>
              <a:rPr lang="tr-TR" sz="2800" b="1" dirty="0" smtClean="0"/>
              <a:t>SÜRÜŞ BECERİSİ VE TRAFİK ALGISINA YÖNELİK DAVRANIŞLAR BÖLÜMÜ (EK-4)</a:t>
            </a:r>
            <a:endParaRPr lang="tr-TR" sz="2800" dirty="0">
              <a:solidFill>
                <a:schemeClr val="tx1"/>
              </a:solidFill>
            </a:endParaRPr>
          </a:p>
        </p:txBody>
      </p:sp>
      <p:graphicFrame>
        <p:nvGraphicFramePr>
          <p:cNvPr id="3" name="2 Tablo"/>
          <p:cNvGraphicFramePr>
            <a:graphicFrameLocks noGrp="1"/>
          </p:cNvGraphicFramePr>
          <p:nvPr/>
        </p:nvGraphicFramePr>
        <p:xfrm>
          <a:off x="179511" y="1628801"/>
          <a:ext cx="8640962" cy="4680523"/>
        </p:xfrm>
        <a:graphic>
          <a:graphicData uri="http://schemas.openxmlformats.org/drawingml/2006/table">
            <a:tbl>
              <a:tblPr/>
              <a:tblGrid>
                <a:gridCol w="397088"/>
                <a:gridCol w="7561919"/>
                <a:gridCol w="345294"/>
                <a:gridCol w="336661"/>
              </a:tblGrid>
              <a:tr h="398903">
                <a:tc rowSpan="5">
                  <a:txBody>
                    <a:bodyPr/>
                    <a:lstStyle/>
                    <a:p>
                      <a:pPr algn="ctr" fontAlgn="ctr"/>
                      <a:r>
                        <a:rPr lang="tr-TR" sz="2000" b="1" i="0" u="none" strike="noStrike">
                          <a:solidFill>
                            <a:srgbClr val="000000"/>
                          </a:solidFill>
                          <a:latin typeface="Times New Roman"/>
                        </a:rPr>
                        <a:t>27</a:t>
                      </a:r>
                    </a:p>
                  </a:txBody>
                  <a:tcPr marL="9126" marR="9126" marT="91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l" fontAlgn="ctr"/>
                      <a:r>
                        <a:rPr lang="tr-TR" sz="2000" b="1" i="0" u="none" strike="noStrike">
                          <a:solidFill>
                            <a:srgbClr val="FF0000"/>
                          </a:solidFill>
                          <a:latin typeface="Times New Roman"/>
                        </a:rPr>
                        <a:t>SAĞA-SOLA DÖNÜŞ KURALLARI VE İŞARETLERİ</a:t>
                      </a:r>
                    </a:p>
                  </a:txBody>
                  <a:tcPr marL="9126" marR="9126" marT="91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398903">
                <a:tc vMerge="1">
                  <a:txBody>
                    <a:bodyPr/>
                    <a:lstStyle/>
                    <a:p>
                      <a:endParaRPr lang="tr-TR"/>
                    </a:p>
                  </a:txBody>
                  <a:tcPr/>
                </a:tc>
                <a:tc>
                  <a:txBody>
                    <a:bodyPr/>
                    <a:lstStyle/>
                    <a:p>
                      <a:pPr algn="l" fontAlgn="ctr"/>
                      <a:r>
                        <a:rPr lang="tr-TR" sz="2000" b="0" i="0" u="none" strike="noStrike">
                          <a:solidFill>
                            <a:srgbClr val="000000"/>
                          </a:solidFill>
                          <a:latin typeface="Times New Roman"/>
                        </a:rPr>
                        <a:t>a) Döneceği yönün uygun şeridine zamanında girmiyor.</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tr-TR" sz="1100" b="0" i="0" u="none" strike="noStrike">
                          <a:solidFill>
                            <a:srgbClr val="000000"/>
                          </a:solidFill>
                          <a:latin typeface="Times New Roman"/>
                        </a:rPr>
                        <a:t>KIRMIZI</a:t>
                      </a:r>
                    </a:p>
                  </a:txBody>
                  <a:tcPr marL="9126" marR="9126" marT="91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tr-TR"/>
                    </a:p>
                  </a:txBody>
                  <a:tcPr/>
                </a:tc>
              </a:tr>
              <a:tr h="398903">
                <a:tc vMerge="1">
                  <a:txBody>
                    <a:bodyPr/>
                    <a:lstStyle/>
                    <a:p>
                      <a:endParaRPr lang="tr-TR"/>
                    </a:p>
                  </a:txBody>
                  <a:tcPr/>
                </a:tc>
                <a:tc>
                  <a:txBody>
                    <a:bodyPr/>
                    <a:lstStyle/>
                    <a:p>
                      <a:pPr algn="l" fontAlgn="ctr"/>
                      <a:r>
                        <a:rPr lang="tr-TR" sz="2000" b="0" i="0" u="none" strike="noStrike">
                          <a:solidFill>
                            <a:srgbClr val="000000"/>
                          </a:solidFill>
                          <a:latin typeface="Times New Roman"/>
                        </a:rPr>
                        <a:t>b) Dönüş öncesinde zamanında sinyal vermiyor.</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tr-TR" sz="1100" b="0" i="0" u="none" strike="noStrike">
                          <a:solidFill>
                            <a:srgbClr val="000000"/>
                          </a:solidFill>
                          <a:latin typeface="Times New Roman"/>
                        </a:rPr>
                        <a:t>KIRMIZI</a:t>
                      </a:r>
                    </a:p>
                  </a:txBody>
                  <a:tcPr marL="9126" marR="9126" marT="91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tr-TR"/>
                    </a:p>
                  </a:txBody>
                  <a:tcPr/>
                </a:tc>
              </a:tr>
              <a:tr h="398903">
                <a:tc vMerge="1">
                  <a:txBody>
                    <a:bodyPr/>
                    <a:lstStyle/>
                    <a:p>
                      <a:endParaRPr lang="tr-TR"/>
                    </a:p>
                  </a:txBody>
                  <a:tcPr/>
                </a:tc>
                <a:tc>
                  <a:txBody>
                    <a:bodyPr/>
                    <a:lstStyle/>
                    <a:p>
                      <a:pPr algn="l" fontAlgn="ctr"/>
                      <a:r>
                        <a:rPr lang="tr-TR" sz="2000" b="0" i="0" u="none" strike="noStrike">
                          <a:solidFill>
                            <a:srgbClr val="000000"/>
                          </a:solidFill>
                          <a:latin typeface="Times New Roman"/>
                        </a:rPr>
                        <a:t>c) Dönüşlerde ayna kontrolü yapmıyor.</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tr-TR" sz="1100" b="0" i="0" u="none" strike="noStrike">
                          <a:solidFill>
                            <a:srgbClr val="000000"/>
                          </a:solidFill>
                          <a:latin typeface="Times New Roman"/>
                        </a:rPr>
                        <a:t>KIRMIZI</a:t>
                      </a:r>
                    </a:p>
                  </a:txBody>
                  <a:tcPr marL="9126" marR="9126" marT="91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tr-TR"/>
                    </a:p>
                  </a:txBody>
                  <a:tcPr/>
                </a:tc>
              </a:tr>
              <a:tr h="398903">
                <a:tc vMerge="1">
                  <a:txBody>
                    <a:bodyPr/>
                    <a:lstStyle/>
                    <a:p>
                      <a:endParaRPr lang="tr-TR"/>
                    </a:p>
                  </a:txBody>
                  <a:tcPr/>
                </a:tc>
                <a:tc>
                  <a:txBody>
                    <a:bodyPr/>
                    <a:lstStyle/>
                    <a:p>
                      <a:pPr algn="l" fontAlgn="ctr"/>
                      <a:r>
                        <a:rPr lang="tr-TR" sz="2000" b="0" i="0" u="none" strike="noStrike">
                          <a:solidFill>
                            <a:srgbClr val="000000"/>
                          </a:solidFill>
                          <a:latin typeface="Times New Roman"/>
                        </a:rPr>
                        <a:t>ç) Dönüşlerinde omuz bakışı yapmıyor. Kör noktaları kontrol etmiyor.</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50" b="0" i="0" u="none" strike="noStrike">
                          <a:solidFill>
                            <a:srgbClr val="000000"/>
                          </a:solidFill>
                          <a:latin typeface="Times New Roman"/>
                        </a:rPr>
                        <a:t>SARI</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ctr"/>
                      <a:r>
                        <a:rPr lang="tr-TR" sz="1050" b="0" i="0" u="none" strike="noStrike">
                          <a:solidFill>
                            <a:srgbClr val="000000"/>
                          </a:solidFill>
                          <a:latin typeface="Times New Roman"/>
                        </a:rPr>
                        <a:t>SARI</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398903">
                <a:tc rowSpan="6">
                  <a:txBody>
                    <a:bodyPr/>
                    <a:lstStyle/>
                    <a:p>
                      <a:pPr algn="ctr" fontAlgn="ctr"/>
                      <a:r>
                        <a:rPr lang="tr-TR" sz="2000" b="1" i="0" u="none" strike="noStrike">
                          <a:solidFill>
                            <a:srgbClr val="000000"/>
                          </a:solidFill>
                          <a:latin typeface="Times New Roman"/>
                        </a:rPr>
                        <a:t>28</a:t>
                      </a:r>
                    </a:p>
                  </a:txBody>
                  <a:tcPr marL="9126" marR="9126" marT="91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l" fontAlgn="ctr"/>
                      <a:r>
                        <a:rPr lang="tr-TR" sz="2000" b="1" i="0" u="none" strike="noStrike">
                          <a:solidFill>
                            <a:srgbClr val="FF0000"/>
                          </a:solidFill>
                          <a:latin typeface="Times New Roman"/>
                        </a:rPr>
                        <a:t>HIZ KURALLARI İLE İLGİLİ DAVRANIŞLAR</a:t>
                      </a:r>
                    </a:p>
                  </a:txBody>
                  <a:tcPr marL="9126" marR="9126" marT="91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398903">
                <a:tc vMerge="1">
                  <a:txBody>
                    <a:bodyPr/>
                    <a:lstStyle/>
                    <a:p>
                      <a:endParaRPr lang="tr-TR"/>
                    </a:p>
                  </a:txBody>
                  <a:tcPr/>
                </a:tc>
                <a:tc>
                  <a:txBody>
                    <a:bodyPr/>
                    <a:lstStyle/>
                    <a:p>
                      <a:pPr algn="l" fontAlgn="ctr"/>
                      <a:r>
                        <a:rPr lang="tr-TR" sz="2000" b="0" i="0" u="none" strike="noStrike">
                          <a:solidFill>
                            <a:srgbClr val="000000"/>
                          </a:solidFill>
                          <a:latin typeface="Times New Roman"/>
                        </a:rPr>
                        <a:t>a) Hız limitlerini aşıyor.</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tr-TR" sz="1100" b="0" i="0" u="none" strike="noStrike">
                          <a:solidFill>
                            <a:srgbClr val="000000"/>
                          </a:solidFill>
                          <a:latin typeface="Times New Roman"/>
                        </a:rPr>
                        <a:t>KIRMIZI</a:t>
                      </a:r>
                    </a:p>
                  </a:txBody>
                  <a:tcPr marL="9126" marR="9126" marT="91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tr-TR"/>
                    </a:p>
                  </a:txBody>
                  <a:tcPr/>
                </a:tc>
              </a:tr>
              <a:tr h="504308">
                <a:tc vMerge="1">
                  <a:txBody>
                    <a:bodyPr/>
                    <a:lstStyle/>
                    <a:p>
                      <a:endParaRPr lang="tr-TR"/>
                    </a:p>
                  </a:txBody>
                  <a:tcPr/>
                </a:tc>
                <a:tc>
                  <a:txBody>
                    <a:bodyPr/>
                    <a:lstStyle/>
                    <a:p>
                      <a:pPr algn="l" fontAlgn="ctr"/>
                      <a:r>
                        <a:rPr lang="tr-TR" sz="2000" b="0" i="0" u="none" strike="noStrike">
                          <a:solidFill>
                            <a:srgbClr val="000000"/>
                          </a:solidFill>
                          <a:latin typeface="Times New Roman"/>
                        </a:rPr>
                        <a:t>b) Yol için belirlenen azami hız sınırını dikkate almıyor.</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50" b="0" i="0" u="none" strike="noStrike">
                          <a:solidFill>
                            <a:srgbClr val="000000"/>
                          </a:solidFill>
                          <a:latin typeface="Times New Roman"/>
                        </a:rPr>
                        <a:t>SARI</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ctr"/>
                      <a:r>
                        <a:rPr lang="tr-TR" sz="1050" b="0" i="0" u="none" strike="noStrike">
                          <a:solidFill>
                            <a:srgbClr val="000000"/>
                          </a:solidFill>
                          <a:latin typeface="Times New Roman"/>
                        </a:rPr>
                        <a:t>SARI</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398903">
                <a:tc vMerge="1">
                  <a:txBody>
                    <a:bodyPr/>
                    <a:lstStyle/>
                    <a:p>
                      <a:endParaRPr lang="tr-TR"/>
                    </a:p>
                  </a:txBody>
                  <a:tcPr/>
                </a:tc>
                <a:tc>
                  <a:txBody>
                    <a:bodyPr/>
                    <a:lstStyle/>
                    <a:p>
                      <a:pPr algn="l" fontAlgn="ctr"/>
                      <a:r>
                        <a:rPr lang="tr-TR" sz="2000" b="0" i="0" u="none" strike="noStrike">
                          <a:solidFill>
                            <a:srgbClr val="000000"/>
                          </a:solidFill>
                          <a:latin typeface="Times New Roman"/>
                        </a:rPr>
                        <a:t>c) Yaya, okul ve bisiklet v.b. geçit alanlarında hızını düşürmüyor.</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tr-TR" sz="1100" b="0" i="0" u="none" strike="noStrike">
                          <a:solidFill>
                            <a:srgbClr val="000000"/>
                          </a:solidFill>
                          <a:latin typeface="Times New Roman"/>
                        </a:rPr>
                        <a:t>KIRMIZI</a:t>
                      </a:r>
                    </a:p>
                  </a:txBody>
                  <a:tcPr marL="9126" marR="9126" marT="91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tr-TR"/>
                    </a:p>
                  </a:txBody>
                  <a:tcPr/>
                </a:tc>
              </a:tr>
              <a:tr h="398903">
                <a:tc vMerge="1">
                  <a:txBody>
                    <a:bodyPr/>
                    <a:lstStyle/>
                    <a:p>
                      <a:endParaRPr lang="tr-TR"/>
                    </a:p>
                  </a:txBody>
                  <a:tcPr/>
                </a:tc>
                <a:tc>
                  <a:txBody>
                    <a:bodyPr/>
                    <a:lstStyle/>
                    <a:p>
                      <a:pPr algn="l" fontAlgn="ctr"/>
                      <a:r>
                        <a:rPr lang="tr-TR" sz="2000" b="0" i="0" u="none" strike="noStrike">
                          <a:solidFill>
                            <a:srgbClr val="000000"/>
                          </a:solidFill>
                          <a:latin typeface="Times New Roman"/>
                        </a:rPr>
                        <a:t>ç) Hız levhalarına uymuyor.</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tr-TR" sz="1100" b="0" i="0" u="none" strike="noStrike">
                          <a:solidFill>
                            <a:srgbClr val="000000"/>
                          </a:solidFill>
                          <a:latin typeface="Times New Roman"/>
                        </a:rPr>
                        <a:t>KIRMIZI</a:t>
                      </a:r>
                    </a:p>
                  </a:txBody>
                  <a:tcPr marL="9126" marR="9126" marT="91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tr-TR"/>
                    </a:p>
                  </a:txBody>
                  <a:tcPr/>
                </a:tc>
              </a:tr>
              <a:tr h="586088">
                <a:tc vMerge="1">
                  <a:txBody>
                    <a:bodyPr/>
                    <a:lstStyle/>
                    <a:p>
                      <a:endParaRPr lang="tr-TR"/>
                    </a:p>
                  </a:txBody>
                  <a:tcPr/>
                </a:tc>
                <a:tc>
                  <a:txBody>
                    <a:bodyPr/>
                    <a:lstStyle/>
                    <a:p>
                      <a:pPr algn="l" fontAlgn="ctr"/>
                      <a:r>
                        <a:rPr lang="tr-TR" sz="2000" b="0" i="0" u="none" strike="noStrike">
                          <a:solidFill>
                            <a:srgbClr val="000000"/>
                          </a:solidFill>
                          <a:latin typeface="Times New Roman"/>
                        </a:rPr>
                        <a:t>d) Hızlanma ve yavaşlanmalarda aracın hızını ayarlayamıyor.</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050" b="0" i="0" u="none" strike="noStrike">
                          <a:solidFill>
                            <a:srgbClr val="000000"/>
                          </a:solidFill>
                          <a:latin typeface="Times New Roman"/>
                        </a:rPr>
                        <a:t>SARI</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tr-TR" sz="1050" b="0" i="0" u="none" strike="noStrike" dirty="0">
                          <a:solidFill>
                            <a:srgbClr val="000000"/>
                          </a:solidFill>
                          <a:latin typeface="Times New Roman"/>
                        </a:rPr>
                        <a:t>SARI</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476672"/>
            <a:ext cx="8352928" cy="1143000"/>
          </a:xfrm>
        </p:spPr>
        <p:txBody>
          <a:bodyPr>
            <a:noAutofit/>
          </a:bodyPr>
          <a:lstStyle/>
          <a:p>
            <a:pPr algn="ctr"/>
            <a:r>
              <a:rPr lang="tr-TR" sz="2800" b="1" dirty="0" smtClean="0"/>
              <a:t>SÜRÜŞ BECERİSİ VE TRAFİK ALGISINA YÖNELİK DAVRANIŞLAR BÖLÜMÜ (EK-4)</a:t>
            </a:r>
            <a:endParaRPr lang="tr-TR" sz="2800" dirty="0">
              <a:solidFill>
                <a:schemeClr val="tx1"/>
              </a:solidFill>
            </a:endParaRPr>
          </a:p>
        </p:txBody>
      </p:sp>
      <p:graphicFrame>
        <p:nvGraphicFramePr>
          <p:cNvPr id="3" name="2 Tablo"/>
          <p:cNvGraphicFramePr>
            <a:graphicFrameLocks noGrp="1"/>
          </p:cNvGraphicFramePr>
          <p:nvPr/>
        </p:nvGraphicFramePr>
        <p:xfrm>
          <a:off x="827584" y="1916832"/>
          <a:ext cx="7488832" cy="2433730"/>
        </p:xfrm>
        <a:graphic>
          <a:graphicData uri="http://schemas.openxmlformats.org/drawingml/2006/table">
            <a:tbl>
              <a:tblPr/>
              <a:tblGrid>
                <a:gridCol w="344142"/>
                <a:gridCol w="6553663"/>
                <a:gridCol w="299255"/>
                <a:gridCol w="291772"/>
              </a:tblGrid>
              <a:tr h="486746">
                <a:tc rowSpan="5">
                  <a:txBody>
                    <a:bodyPr/>
                    <a:lstStyle/>
                    <a:p>
                      <a:pPr algn="ctr" fontAlgn="ctr"/>
                      <a:r>
                        <a:rPr lang="tr-TR" sz="1300" b="1" i="0" u="none" strike="noStrike" dirty="0">
                          <a:solidFill>
                            <a:srgbClr val="000000"/>
                          </a:solidFill>
                          <a:latin typeface="Times New Roman"/>
                        </a:rPr>
                        <a:t>29</a:t>
                      </a:r>
                    </a:p>
                  </a:txBody>
                  <a:tcPr marL="9126" marR="9126" marT="91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l" fontAlgn="ctr"/>
                      <a:r>
                        <a:rPr lang="fi-FI" sz="2000" b="1" i="0" u="none" strike="noStrike" smtClean="0">
                          <a:solidFill>
                            <a:srgbClr val="FF0000"/>
                          </a:solidFill>
                          <a:latin typeface="Times New Roman"/>
                        </a:rPr>
                        <a:t>ARAÇLARIN ARASINA PARK ETME KURALLARI</a:t>
                      </a:r>
                      <a:endParaRPr lang="fi-FI" sz="2000" b="1" i="0" u="none" strike="noStrike" dirty="0">
                        <a:solidFill>
                          <a:srgbClr val="FF0000"/>
                        </a:solidFill>
                        <a:latin typeface="Times New Roman"/>
                      </a:endParaRPr>
                    </a:p>
                  </a:txBody>
                  <a:tcPr marL="9126" marR="9126" marT="91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486746">
                <a:tc vMerge="1">
                  <a:txBody>
                    <a:bodyPr/>
                    <a:lstStyle/>
                    <a:p>
                      <a:endParaRPr lang="tr-TR"/>
                    </a:p>
                  </a:txBody>
                  <a:tcPr/>
                </a:tc>
                <a:tc>
                  <a:txBody>
                    <a:bodyPr/>
                    <a:lstStyle/>
                    <a:p>
                      <a:pPr algn="l" fontAlgn="ctr"/>
                      <a:r>
                        <a:rPr lang="tr-TR" sz="2000" b="0" i="0" u="none" strike="noStrike" smtClean="0">
                          <a:solidFill>
                            <a:srgbClr val="000000"/>
                          </a:solidFill>
                          <a:latin typeface="Times New Roman"/>
                        </a:rPr>
                        <a:t>a) Park etme becerisi zayıf.</a:t>
                      </a:r>
                      <a:endParaRPr lang="tr-TR" sz="2000" b="0" i="0" u="none" strike="noStrike">
                        <a:solidFill>
                          <a:srgbClr val="000000"/>
                        </a:solidFill>
                        <a:latin typeface="Times New Roman"/>
                      </a:endParaRP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latin typeface="Times New Roman"/>
                        </a:rPr>
                        <a:t>SARI</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ctr"/>
                      <a:r>
                        <a:rPr lang="tr-TR" sz="700" b="0" i="0" u="none" strike="noStrike">
                          <a:solidFill>
                            <a:srgbClr val="000000"/>
                          </a:solidFill>
                          <a:latin typeface="Times New Roman"/>
                        </a:rPr>
                        <a:t>SARI</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486746">
                <a:tc vMerge="1">
                  <a:txBody>
                    <a:bodyPr/>
                    <a:lstStyle/>
                    <a:p>
                      <a:endParaRPr lang="tr-TR"/>
                    </a:p>
                  </a:txBody>
                  <a:tcPr/>
                </a:tc>
                <a:tc>
                  <a:txBody>
                    <a:bodyPr/>
                    <a:lstStyle/>
                    <a:p>
                      <a:pPr algn="l" fontAlgn="ctr"/>
                      <a:r>
                        <a:rPr lang="tr-TR" sz="2000" b="0" i="0" u="none" strike="noStrike" smtClean="0">
                          <a:solidFill>
                            <a:srgbClr val="000000"/>
                          </a:solidFill>
                          <a:latin typeface="Times New Roman"/>
                        </a:rPr>
                        <a:t>b) Koniler arasında en fazla iki hamlede park edemiyor.</a:t>
                      </a:r>
                      <a:endParaRPr lang="tr-TR" sz="2000" b="0" i="0" u="none" strike="noStrike" dirty="0">
                        <a:solidFill>
                          <a:srgbClr val="000000"/>
                        </a:solidFill>
                        <a:latin typeface="Times New Roman"/>
                      </a:endParaRP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tr-TR" sz="800" b="0" i="0" u="none" strike="noStrike">
                          <a:solidFill>
                            <a:srgbClr val="000000"/>
                          </a:solidFill>
                          <a:latin typeface="Times New Roman"/>
                        </a:rPr>
                        <a:t>KIRMIZI</a:t>
                      </a:r>
                    </a:p>
                  </a:txBody>
                  <a:tcPr marL="9126" marR="9126" marT="91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tr-TR"/>
                    </a:p>
                  </a:txBody>
                  <a:tcPr/>
                </a:tc>
              </a:tr>
              <a:tr h="486746">
                <a:tc vMerge="1">
                  <a:txBody>
                    <a:bodyPr/>
                    <a:lstStyle/>
                    <a:p>
                      <a:endParaRPr lang="tr-TR"/>
                    </a:p>
                  </a:txBody>
                  <a:tcPr/>
                </a:tc>
                <a:tc>
                  <a:txBody>
                    <a:bodyPr/>
                    <a:lstStyle/>
                    <a:p>
                      <a:pPr algn="l" fontAlgn="ctr"/>
                      <a:r>
                        <a:rPr lang="tr-TR" sz="2000" b="0" i="0" u="none" strike="noStrike" smtClean="0">
                          <a:solidFill>
                            <a:srgbClr val="000000"/>
                          </a:solidFill>
                          <a:latin typeface="Times New Roman"/>
                        </a:rPr>
                        <a:t>c) Park yaparken kaldırım veya konilere çarpıyor.</a:t>
                      </a:r>
                      <a:endParaRPr lang="tr-TR" sz="2000" b="0" i="0" u="none" strike="noStrike">
                        <a:solidFill>
                          <a:srgbClr val="000000"/>
                        </a:solidFill>
                        <a:latin typeface="Times New Roman"/>
                      </a:endParaRP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tr-TR" sz="800" b="0" i="0" u="none" strike="noStrike">
                          <a:solidFill>
                            <a:srgbClr val="000000"/>
                          </a:solidFill>
                          <a:latin typeface="Times New Roman"/>
                        </a:rPr>
                        <a:t>KIRMIZI</a:t>
                      </a:r>
                    </a:p>
                  </a:txBody>
                  <a:tcPr marL="9126" marR="9126" marT="91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tr-TR"/>
                    </a:p>
                  </a:txBody>
                  <a:tcPr/>
                </a:tc>
              </a:tr>
              <a:tr h="486746">
                <a:tc vMerge="1">
                  <a:txBody>
                    <a:bodyPr/>
                    <a:lstStyle/>
                    <a:p>
                      <a:endParaRPr lang="tr-TR"/>
                    </a:p>
                  </a:txBody>
                  <a:tcPr/>
                </a:tc>
                <a:tc>
                  <a:txBody>
                    <a:bodyPr/>
                    <a:lstStyle/>
                    <a:p>
                      <a:pPr algn="l" fontAlgn="ctr"/>
                      <a:r>
                        <a:rPr lang="tr-TR" sz="2000" b="0" i="0" u="none" strike="noStrike" dirty="0" smtClean="0">
                          <a:solidFill>
                            <a:srgbClr val="000000"/>
                          </a:solidFill>
                          <a:latin typeface="Times New Roman"/>
                        </a:rPr>
                        <a:t>ç) Kaldırıma 50 </a:t>
                      </a:r>
                      <a:r>
                        <a:rPr lang="tr-TR" sz="2000" b="0" i="0" u="none" strike="noStrike" dirty="0" err="1" smtClean="0">
                          <a:solidFill>
                            <a:srgbClr val="000000"/>
                          </a:solidFill>
                          <a:latin typeface="Times New Roman"/>
                        </a:rPr>
                        <a:t>cm’den</a:t>
                      </a:r>
                      <a:r>
                        <a:rPr lang="tr-TR" sz="2000" b="0" i="0" u="none" strike="noStrike" dirty="0" smtClean="0">
                          <a:solidFill>
                            <a:srgbClr val="000000"/>
                          </a:solidFill>
                          <a:latin typeface="Times New Roman"/>
                        </a:rPr>
                        <a:t> fazla uzağa park ediyor.</a:t>
                      </a:r>
                      <a:endParaRPr lang="tr-TR" sz="2000" b="0" i="0" u="none" strike="noStrike" dirty="0">
                        <a:solidFill>
                          <a:srgbClr val="000000"/>
                        </a:solidFill>
                        <a:latin typeface="Times New Roman"/>
                      </a:endParaRP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ctr"/>
                      <a:r>
                        <a:rPr lang="tr-TR" sz="800" b="0" i="0" u="none" strike="noStrike" dirty="0">
                          <a:solidFill>
                            <a:srgbClr val="000000"/>
                          </a:solidFill>
                          <a:latin typeface="Times New Roman"/>
                        </a:rPr>
                        <a:t>KIRMIZI</a:t>
                      </a:r>
                    </a:p>
                  </a:txBody>
                  <a:tcPr marL="9126" marR="9126" marT="91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tr-TR"/>
                    </a:p>
                  </a:txBody>
                  <a:tcPr/>
                </a:tc>
              </a:tr>
            </a:tbl>
          </a:graphicData>
        </a:graphic>
      </p:graphicFrame>
      <p:sp>
        <p:nvSpPr>
          <p:cNvPr id="624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Geri geri park alanında her araç uygun yere park edilmeli. Sedan araç yerine hb araç park edilmemeli veya hb araç yerine sedan araç park edilmemelidir.</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6246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Geri geri park alanında her araç uygun yere park edilmeli. Sedan araç yerine hb araç park edilmemeli veya hb araç yerine sedan araç park edilmemelidir.</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7 Dikdörtgen"/>
          <p:cNvSpPr/>
          <p:nvPr/>
        </p:nvSpPr>
        <p:spPr>
          <a:xfrm>
            <a:off x="1285852" y="4929198"/>
            <a:ext cx="7112524" cy="923330"/>
          </a:xfrm>
          <a:prstGeom prst="rect">
            <a:avLst/>
          </a:prstGeom>
          <a:solidFill>
            <a:schemeClr val="accent2"/>
          </a:solid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r-TR" dirty="0" smtClean="0"/>
              <a:t>Geri geri park alanında her araç uygun yere park edilmeli. Sedan araç yerine </a:t>
            </a:r>
            <a:r>
              <a:rPr lang="tr-TR" dirty="0" err="1" smtClean="0"/>
              <a:t>hb</a:t>
            </a:r>
            <a:r>
              <a:rPr lang="tr-TR" dirty="0" smtClean="0"/>
              <a:t> araç park edilmemeli veya </a:t>
            </a:r>
            <a:r>
              <a:rPr lang="tr-TR" dirty="0" err="1" smtClean="0"/>
              <a:t>hb</a:t>
            </a:r>
            <a:r>
              <a:rPr lang="tr-TR" dirty="0" smtClean="0"/>
              <a:t> araç yerine sedan araç park edilmemelidir.</a:t>
            </a:r>
            <a:endParaRPr lang="tr-T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476672"/>
            <a:ext cx="8352928" cy="1143000"/>
          </a:xfrm>
        </p:spPr>
        <p:txBody>
          <a:bodyPr>
            <a:noAutofit/>
          </a:bodyPr>
          <a:lstStyle/>
          <a:p>
            <a:pPr algn="ctr"/>
            <a:r>
              <a:rPr lang="tr-TR" sz="2800" b="1" dirty="0" smtClean="0"/>
              <a:t>SÜRÜŞ BECERİSİ VE TRAFİK ALGISINA YÖNELİK DAVRANIŞLAR BÖLÜMÜ (EK-4)</a:t>
            </a:r>
            <a:endParaRPr lang="tr-TR" sz="2800" dirty="0">
              <a:solidFill>
                <a:schemeClr val="tx1"/>
              </a:solidFill>
            </a:endParaRPr>
          </a:p>
        </p:txBody>
      </p:sp>
      <p:pic>
        <p:nvPicPr>
          <p:cNvPr id="3" name="Picture 1"/>
          <p:cNvPicPr>
            <a:picLocks noChangeAspect="1" noChangeArrowheads="1"/>
          </p:cNvPicPr>
          <p:nvPr/>
        </p:nvPicPr>
        <p:blipFill>
          <a:blip r:embed="rId2" cstate="print"/>
          <a:srcRect/>
          <a:stretch>
            <a:fillRect/>
          </a:stretch>
        </p:blipFill>
        <p:spPr bwMode="auto">
          <a:xfrm>
            <a:off x="1619672" y="1811450"/>
            <a:ext cx="5328592" cy="5046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476672"/>
            <a:ext cx="8352928" cy="1143000"/>
          </a:xfrm>
        </p:spPr>
        <p:txBody>
          <a:bodyPr>
            <a:noAutofit/>
          </a:bodyPr>
          <a:lstStyle/>
          <a:p>
            <a:pPr algn="ctr"/>
            <a:r>
              <a:rPr lang="tr-TR" sz="2800" b="1" dirty="0" smtClean="0"/>
              <a:t>SÜRÜŞ BECERİSİ VE TRAFİK ALGISINA YÖNELİK DAVRANIŞLAR BÖLÜMÜ (EK-4)</a:t>
            </a:r>
            <a:endParaRPr lang="tr-TR" sz="2800" dirty="0">
              <a:solidFill>
                <a:schemeClr val="tx1"/>
              </a:solidFill>
            </a:endParaRPr>
          </a:p>
        </p:txBody>
      </p:sp>
      <p:graphicFrame>
        <p:nvGraphicFramePr>
          <p:cNvPr id="3" name="2 Tablo"/>
          <p:cNvGraphicFramePr>
            <a:graphicFrameLocks noGrp="1"/>
          </p:cNvGraphicFramePr>
          <p:nvPr/>
        </p:nvGraphicFramePr>
        <p:xfrm>
          <a:off x="539552" y="1844824"/>
          <a:ext cx="7848872" cy="2125184"/>
        </p:xfrm>
        <a:graphic>
          <a:graphicData uri="http://schemas.openxmlformats.org/drawingml/2006/table">
            <a:tbl>
              <a:tblPr/>
              <a:tblGrid>
                <a:gridCol w="360688"/>
                <a:gridCol w="6868743"/>
                <a:gridCol w="313641"/>
                <a:gridCol w="305800"/>
              </a:tblGrid>
              <a:tr h="360492">
                <a:tc rowSpan="4">
                  <a:txBody>
                    <a:bodyPr/>
                    <a:lstStyle/>
                    <a:p>
                      <a:pPr algn="ctr" fontAlgn="ctr"/>
                      <a:r>
                        <a:rPr lang="tr-TR" sz="1800" b="1" i="0" u="none" strike="noStrike" dirty="0">
                          <a:solidFill>
                            <a:srgbClr val="000000"/>
                          </a:solidFill>
                          <a:latin typeface="Times New Roman"/>
                        </a:rPr>
                        <a:t>30</a:t>
                      </a:r>
                    </a:p>
                  </a:txBody>
                  <a:tcPr marL="9126" marR="9126" marT="91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l" fontAlgn="ctr"/>
                      <a:r>
                        <a:rPr lang="sv-SE" sz="1800" b="1" i="0" u="none" strike="noStrike">
                          <a:solidFill>
                            <a:srgbClr val="FF0000"/>
                          </a:solidFill>
                          <a:latin typeface="Times New Roman"/>
                        </a:rPr>
                        <a:t>ARACI GERİ VİTESTE KULLANMA KURALLARI</a:t>
                      </a:r>
                    </a:p>
                  </a:txBody>
                  <a:tcPr marL="9126" marR="9126" marT="91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652829">
                <a:tc vMerge="1">
                  <a:txBody>
                    <a:bodyPr/>
                    <a:lstStyle/>
                    <a:p>
                      <a:endParaRPr lang="tr-TR"/>
                    </a:p>
                  </a:txBody>
                  <a:tcPr/>
                </a:tc>
                <a:tc>
                  <a:txBody>
                    <a:bodyPr/>
                    <a:lstStyle/>
                    <a:p>
                      <a:pPr algn="l" fontAlgn="ctr"/>
                      <a:r>
                        <a:rPr lang="tr-TR" sz="1800" b="0" i="0" u="none" strike="noStrike">
                          <a:solidFill>
                            <a:srgbClr val="000000"/>
                          </a:solidFill>
                          <a:latin typeface="Times New Roman"/>
                        </a:rPr>
                        <a:t>a) Aracı geri viteste kullanırken aracı sağa veya sola doğru kaydırıyor, araçın hakimiyetini sağlayamıyor.</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tr-TR" sz="1050" b="0" i="0" u="none" strike="noStrike">
                          <a:solidFill>
                            <a:srgbClr val="000000"/>
                          </a:solidFill>
                          <a:latin typeface="Times New Roman"/>
                        </a:rPr>
                        <a:t>KIRMIZI</a:t>
                      </a:r>
                    </a:p>
                  </a:txBody>
                  <a:tcPr marL="9126" marR="9126" marT="91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tr-TR"/>
                    </a:p>
                  </a:txBody>
                  <a:tcPr/>
                </a:tc>
              </a:tr>
              <a:tr h="677464">
                <a:tc vMerge="1">
                  <a:txBody>
                    <a:bodyPr/>
                    <a:lstStyle/>
                    <a:p>
                      <a:endParaRPr lang="tr-TR"/>
                    </a:p>
                  </a:txBody>
                  <a:tcPr/>
                </a:tc>
                <a:tc>
                  <a:txBody>
                    <a:bodyPr/>
                    <a:lstStyle/>
                    <a:p>
                      <a:pPr algn="l" fontAlgn="ctr"/>
                      <a:r>
                        <a:rPr lang="tr-TR" sz="1800" b="0" i="0" u="none" strike="noStrike">
                          <a:solidFill>
                            <a:srgbClr val="000000"/>
                          </a:solidFill>
                          <a:latin typeface="Times New Roman"/>
                        </a:rPr>
                        <a:t>b) Aracı geri viteste kullanırken aynaları kullanarak trafik kontrolü yapmıyor.</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tr-TR" sz="1050" b="0" i="0" u="none" strike="noStrike">
                          <a:solidFill>
                            <a:srgbClr val="000000"/>
                          </a:solidFill>
                          <a:latin typeface="Times New Roman"/>
                        </a:rPr>
                        <a:t>KIRMIZI</a:t>
                      </a:r>
                    </a:p>
                  </a:txBody>
                  <a:tcPr marL="9126" marR="9126" marT="91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tr-TR"/>
                    </a:p>
                  </a:txBody>
                  <a:tcPr/>
                </a:tc>
              </a:tr>
              <a:tr h="434399">
                <a:tc vMerge="1">
                  <a:txBody>
                    <a:bodyPr/>
                    <a:lstStyle/>
                    <a:p>
                      <a:endParaRPr lang="tr-TR"/>
                    </a:p>
                  </a:txBody>
                  <a:tcPr/>
                </a:tc>
                <a:tc>
                  <a:txBody>
                    <a:bodyPr/>
                    <a:lstStyle/>
                    <a:p>
                      <a:pPr algn="l" fontAlgn="ctr"/>
                      <a:r>
                        <a:rPr lang="tr-TR" sz="1800" b="0" i="0" u="none" strike="noStrike">
                          <a:solidFill>
                            <a:srgbClr val="000000"/>
                          </a:solidFill>
                          <a:latin typeface="Times New Roman"/>
                        </a:rPr>
                        <a:t>c) Aracı geri viteste kullanırken belirlenen şerit çizgilerini ihlal ediyor.</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000" b="0" i="0" u="none" strike="noStrike">
                          <a:solidFill>
                            <a:srgbClr val="000000"/>
                          </a:solidFill>
                          <a:latin typeface="Times New Roman"/>
                        </a:rPr>
                        <a:t>SARI</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ctr"/>
                      <a:r>
                        <a:rPr lang="tr-TR" sz="1000" b="0" i="0" u="none" strike="noStrike" dirty="0">
                          <a:solidFill>
                            <a:srgbClr val="000000"/>
                          </a:solidFill>
                          <a:latin typeface="Times New Roman"/>
                        </a:rPr>
                        <a:t>SARI</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
        <p:nvSpPr>
          <p:cNvPr id="4" name="3 Dikdörtgen"/>
          <p:cNvSpPr/>
          <p:nvPr/>
        </p:nvSpPr>
        <p:spPr>
          <a:xfrm>
            <a:off x="251520" y="4581128"/>
            <a:ext cx="8266779" cy="1200329"/>
          </a:xfrm>
          <a:prstGeom prst="rect">
            <a:avLst/>
          </a:prstGeom>
          <a:noFill/>
        </p:spPr>
        <p:txBody>
          <a:bodyPr wrap="square" lIns="91440" tIns="45720" rIns="91440" bIns="45720">
            <a:spAutoFit/>
          </a:bodyPr>
          <a:lstStyle/>
          <a:p>
            <a:pPr algn="ctr"/>
            <a:r>
              <a:rPr lang="tr-TR"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Lütfen Geri geri gelme alanında araçların arkasında bekleyiniz. </a:t>
            </a:r>
            <a:endParaRPr lang="tr-TR"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p:cBhvr override="childStyle">
                                        <p:cTn id="6" dur="5000" fill="hold"/>
                                        <p:tgtEl>
                                          <p:spTgt spid="4"/>
                                        </p:tgtEl>
                                        <p:attrNameLst>
                                          <p:attrName>style.color</p:attrName>
                                        </p:attrNameLst>
                                      </p:cBhvr>
                                      <p:by>
                                        <p:hsl h="0" s="-12549" l="-25098"/>
                                      </p:by>
                                    </p:animClr>
                                    <p:animClr clrSpc="hsl">
                                      <p:cBhvr>
                                        <p:cTn id="7" dur="5000" fill="hold"/>
                                        <p:tgtEl>
                                          <p:spTgt spid="4"/>
                                        </p:tgtEl>
                                        <p:attrNameLst>
                                          <p:attrName>fillcolor</p:attrName>
                                        </p:attrNameLst>
                                      </p:cBhvr>
                                      <p:by>
                                        <p:hsl h="0" s="-12549" l="-25098"/>
                                      </p:by>
                                    </p:animClr>
                                    <p:animClr clrSpc="hsl">
                                      <p:cBhvr>
                                        <p:cTn id="8" dur="5000" fill="hold"/>
                                        <p:tgtEl>
                                          <p:spTgt spid="4"/>
                                        </p:tgtEl>
                                        <p:attrNameLst>
                                          <p:attrName>stroke.color</p:attrName>
                                        </p:attrNameLst>
                                      </p:cBhvr>
                                      <p:by>
                                        <p:hsl h="0" s="-12549" l="-25098"/>
                                      </p:by>
                                    </p:animClr>
                                    <p:set>
                                      <p:cBhvr>
                                        <p:cTn id="9" dur="50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476672"/>
            <a:ext cx="8352928" cy="1143000"/>
          </a:xfrm>
        </p:spPr>
        <p:txBody>
          <a:bodyPr>
            <a:noAutofit/>
          </a:bodyPr>
          <a:lstStyle/>
          <a:p>
            <a:pPr algn="ctr"/>
            <a:r>
              <a:rPr lang="tr-TR" sz="2800" b="1" dirty="0" smtClean="0"/>
              <a:t>SÜRÜŞ BECERİSİ VE TRAFİK ALGISINA YÖNELİK DAVRANIŞLAR BÖLÜMÜ (EK-4)</a:t>
            </a:r>
            <a:endParaRPr lang="tr-TR" sz="2800" dirty="0">
              <a:solidFill>
                <a:schemeClr val="tx1"/>
              </a:solidFill>
            </a:endParaRPr>
          </a:p>
        </p:txBody>
      </p:sp>
      <p:graphicFrame>
        <p:nvGraphicFramePr>
          <p:cNvPr id="3" name="2 Tablo"/>
          <p:cNvGraphicFramePr>
            <a:graphicFrameLocks noGrp="1"/>
          </p:cNvGraphicFramePr>
          <p:nvPr/>
        </p:nvGraphicFramePr>
        <p:xfrm>
          <a:off x="755576" y="1840511"/>
          <a:ext cx="6864424" cy="4658378"/>
        </p:xfrm>
        <a:graphic>
          <a:graphicData uri="http://schemas.openxmlformats.org/drawingml/2006/table">
            <a:tbl>
              <a:tblPr/>
              <a:tblGrid>
                <a:gridCol w="315448"/>
                <a:gridCol w="6007228"/>
                <a:gridCol w="274303"/>
                <a:gridCol w="267445"/>
              </a:tblGrid>
              <a:tr h="521795">
                <a:tc rowSpan="4">
                  <a:txBody>
                    <a:bodyPr/>
                    <a:lstStyle/>
                    <a:p>
                      <a:pPr algn="ctr" fontAlgn="ctr"/>
                      <a:r>
                        <a:rPr lang="tr-TR" sz="1800" b="1" i="0" u="none" strike="noStrike">
                          <a:solidFill>
                            <a:srgbClr val="000000"/>
                          </a:solidFill>
                          <a:latin typeface="Times New Roman"/>
                        </a:rPr>
                        <a:t>31</a:t>
                      </a:r>
                    </a:p>
                  </a:txBody>
                  <a:tcPr marL="9126" marR="9126" marT="91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l" fontAlgn="ctr"/>
                      <a:r>
                        <a:rPr lang="tr-TR" sz="1800" b="1" i="0" u="none" strike="noStrike">
                          <a:solidFill>
                            <a:srgbClr val="FF0000"/>
                          </a:solidFill>
                          <a:latin typeface="Times New Roman"/>
                        </a:rPr>
                        <a:t>ÇEVREYE DUYARLI (KORNA-GÜRÜLTÜ) VE ENERJİ TASARRUFU SAĞLAYACAK ŞEKİLDE ARAÇ KULLANMA</a:t>
                      </a:r>
                    </a:p>
                  </a:txBody>
                  <a:tcPr marL="9126" marR="9126" marT="91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408933">
                <a:tc vMerge="1">
                  <a:txBody>
                    <a:bodyPr/>
                    <a:lstStyle/>
                    <a:p>
                      <a:endParaRPr lang="tr-TR"/>
                    </a:p>
                  </a:txBody>
                  <a:tcPr/>
                </a:tc>
                <a:tc>
                  <a:txBody>
                    <a:bodyPr/>
                    <a:lstStyle/>
                    <a:p>
                      <a:pPr algn="l" fontAlgn="ctr"/>
                      <a:r>
                        <a:rPr lang="tr-TR" sz="1800" b="0" i="0" u="none" strike="noStrike">
                          <a:solidFill>
                            <a:srgbClr val="000000"/>
                          </a:solidFill>
                          <a:latin typeface="Times New Roman"/>
                        </a:rPr>
                        <a:t>a) Yüksek devirde araç kullanıyor.</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solidFill>
                            <a:srgbClr val="000000"/>
                          </a:solidFill>
                          <a:latin typeface="Times New Roman"/>
                        </a:rPr>
                        <a:t>SARI</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tr-TR" sz="1000" b="0" i="0" u="none" strike="noStrike">
                          <a:solidFill>
                            <a:srgbClr val="000000"/>
                          </a:solidFill>
                          <a:latin typeface="Times New Roman"/>
                        </a:rPr>
                        <a:t>SARI</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408933">
                <a:tc vMerge="1">
                  <a:txBody>
                    <a:bodyPr/>
                    <a:lstStyle/>
                    <a:p>
                      <a:endParaRPr lang="tr-TR"/>
                    </a:p>
                  </a:txBody>
                  <a:tcPr/>
                </a:tc>
                <a:tc>
                  <a:txBody>
                    <a:bodyPr/>
                    <a:lstStyle/>
                    <a:p>
                      <a:pPr algn="l" fontAlgn="ctr"/>
                      <a:r>
                        <a:rPr lang="da-DK" sz="1800" b="0" i="0" u="none" strike="noStrike">
                          <a:solidFill>
                            <a:srgbClr val="000000"/>
                          </a:solidFill>
                          <a:latin typeface="Times New Roman"/>
                        </a:rPr>
                        <a:t>b) Gereksiz yere kornayı kullanıyor.</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solidFill>
                            <a:srgbClr val="000000"/>
                          </a:solidFill>
                          <a:latin typeface="Times New Roman"/>
                        </a:rPr>
                        <a:t>SARI</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tr-TR" sz="1000" b="0" i="0" u="none" strike="noStrike">
                          <a:solidFill>
                            <a:srgbClr val="000000"/>
                          </a:solidFill>
                          <a:latin typeface="Times New Roman"/>
                        </a:rPr>
                        <a:t>SARI</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591368">
                <a:tc vMerge="1">
                  <a:txBody>
                    <a:bodyPr/>
                    <a:lstStyle/>
                    <a:p>
                      <a:endParaRPr lang="tr-TR"/>
                    </a:p>
                  </a:txBody>
                  <a:tcPr/>
                </a:tc>
                <a:tc>
                  <a:txBody>
                    <a:bodyPr/>
                    <a:lstStyle/>
                    <a:p>
                      <a:pPr algn="l" fontAlgn="ctr"/>
                      <a:r>
                        <a:rPr lang="tr-TR" sz="1800" b="0" i="0" u="none" strike="noStrike" dirty="0">
                          <a:solidFill>
                            <a:srgbClr val="000000"/>
                          </a:solidFill>
                          <a:latin typeface="Times New Roman"/>
                        </a:rPr>
                        <a:t>c) Ekonomik araç kullanma kurallarına uymuyor </a:t>
                      </a:r>
                      <a:r>
                        <a:rPr lang="tr-TR" sz="1600" b="0" i="0" u="none" strike="noStrike" dirty="0">
                          <a:solidFill>
                            <a:srgbClr val="000000"/>
                          </a:solidFill>
                          <a:latin typeface="Times New Roman"/>
                        </a:rPr>
                        <a:t>(</a:t>
                      </a:r>
                      <a:r>
                        <a:rPr lang="tr-TR" sz="1800" b="0" i="0" u="none" strike="noStrike" dirty="0">
                          <a:solidFill>
                            <a:srgbClr val="000000"/>
                          </a:solidFill>
                          <a:latin typeface="Times New Roman"/>
                        </a:rPr>
                        <a:t>fren kullanma, vites geçişleri, hızlanma).</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000" b="0" i="0" u="none" strike="noStrike">
                          <a:solidFill>
                            <a:srgbClr val="000000"/>
                          </a:solidFill>
                          <a:latin typeface="Times New Roman"/>
                        </a:rPr>
                        <a:t>SARI</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ctr"/>
                      <a:r>
                        <a:rPr lang="tr-TR" sz="1000" b="0" i="0" u="none" strike="noStrike">
                          <a:solidFill>
                            <a:srgbClr val="000000"/>
                          </a:solidFill>
                          <a:latin typeface="Times New Roman"/>
                        </a:rPr>
                        <a:t>SARI</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408933">
                <a:tc rowSpan="6">
                  <a:txBody>
                    <a:bodyPr/>
                    <a:lstStyle/>
                    <a:p>
                      <a:pPr algn="ctr" fontAlgn="ctr"/>
                      <a:r>
                        <a:rPr lang="tr-TR" sz="1800" b="1" i="0" u="none" strike="noStrike">
                          <a:solidFill>
                            <a:srgbClr val="000000"/>
                          </a:solidFill>
                          <a:latin typeface="Times New Roman"/>
                        </a:rPr>
                        <a:t>32</a:t>
                      </a:r>
                    </a:p>
                  </a:txBody>
                  <a:tcPr marL="9126" marR="9126" marT="91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l" fontAlgn="ctr"/>
                      <a:r>
                        <a:rPr lang="tr-TR" sz="1800" b="1" i="0" u="none" strike="noStrike">
                          <a:solidFill>
                            <a:srgbClr val="FF0000"/>
                          </a:solidFill>
                          <a:latin typeface="Times New Roman"/>
                        </a:rPr>
                        <a:t>DURMA, DURAKLAMA, İNDİRME VE PARK ETME KURALLARI</a:t>
                      </a:r>
                    </a:p>
                  </a:txBody>
                  <a:tcPr marL="9126" marR="9126" marT="91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339360">
                <a:tc vMerge="1">
                  <a:txBody>
                    <a:bodyPr/>
                    <a:lstStyle/>
                    <a:p>
                      <a:endParaRPr lang="tr-TR"/>
                    </a:p>
                  </a:txBody>
                  <a:tcPr/>
                </a:tc>
                <a:tc>
                  <a:txBody>
                    <a:bodyPr/>
                    <a:lstStyle/>
                    <a:p>
                      <a:pPr algn="l" fontAlgn="ctr"/>
                      <a:r>
                        <a:rPr lang="tr-TR" sz="1800" b="0" i="0" u="none" strike="noStrike">
                          <a:solidFill>
                            <a:srgbClr val="000000"/>
                          </a:solidFill>
                          <a:latin typeface="Times New Roman"/>
                        </a:rPr>
                        <a:t>a) Sinyal vermeden duruyor.</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tr-TR" sz="1050" b="0" i="0" u="none" strike="noStrike">
                          <a:solidFill>
                            <a:srgbClr val="000000"/>
                          </a:solidFill>
                          <a:latin typeface="Times New Roman"/>
                        </a:rPr>
                        <a:t>KIRMIZI</a:t>
                      </a:r>
                    </a:p>
                  </a:txBody>
                  <a:tcPr marL="9126" marR="9126" marT="91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tr-TR"/>
                    </a:p>
                  </a:txBody>
                  <a:tcPr/>
                </a:tc>
              </a:tr>
              <a:tr h="339360">
                <a:tc vMerge="1">
                  <a:txBody>
                    <a:bodyPr/>
                    <a:lstStyle/>
                    <a:p>
                      <a:endParaRPr lang="tr-TR"/>
                    </a:p>
                  </a:txBody>
                  <a:tcPr/>
                </a:tc>
                <a:tc>
                  <a:txBody>
                    <a:bodyPr/>
                    <a:lstStyle/>
                    <a:p>
                      <a:pPr algn="l" fontAlgn="ctr"/>
                      <a:r>
                        <a:rPr lang="tr-TR" sz="1800" b="0" i="0" u="none" strike="noStrike">
                          <a:solidFill>
                            <a:srgbClr val="000000"/>
                          </a:solidFill>
                          <a:latin typeface="Times New Roman"/>
                        </a:rPr>
                        <a:t>b) Kaldırıma veya sağ şeritte uygun mesafeye yanaşmadan duruyor.</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solidFill>
                            <a:srgbClr val="000000"/>
                          </a:solidFill>
                          <a:latin typeface="Times New Roman"/>
                        </a:rPr>
                        <a:t>SARI</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tr-TR" sz="1000" b="0" i="0" u="none" strike="noStrike">
                          <a:solidFill>
                            <a:srgbClr val="000000"/>
                          </a:solidFill>
                          <a:latin typeface="Times New Roman"/>
                        </a:rPr>
                        <a:t>SARI</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339360">
                <a:tc vMerge="1">
                  <a:txBody>
                    <a:bodyPr/>
                    <a:lstStyle/>
                    <a:p>
                      <a:endParaRPr lang="tr-TR"/>
                    </a:p>
                  </a:txBody>
                  <a:tcPr/>
                </a:tc>
                <a:tc>
                  <a:txBody>
                    <a:bodyPr/>
                    <a:lstStyle/>
                    <a:p>
                      <a:pPr algn="l" fontAlgn="ctr"/>
                      <a:r>
                        <a:rPr lang="tr-TR" sz="1800" b="0" i="0" u="none" strike="noStrike">
                          <a:solidFill>
                            <a:srgbClr val="000000"/>
                          </a:solidFill>
                          <a:latin typeface="Times New Roman"/>
                        </a:rPr>
                        <a:t>c) Durma işlemi sonucunda el frenini çekerek aracı sabitlemiyor.</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solidFill>
                            <a:srgbClr val="000000"/>
                          </a:solidFill>
                          <a:latin typeface="Times New Roman"/>
                        </a:rPr>
                        <a:t>SARI</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tr-TR" sz="1000" b="0" i="0" u="none" strike="noStrike">
                          <a:solidFill>
                            <a:srgbClr val="000000"/>
                          </a:solidFill>
                          <a:latin typeface="Times New Roman"/>
                        </a:rPr>
                        <a:t>SARI</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339360">
                <a:tc vMerge="1">
                  <a:txBody>
                    <a:bodyPr/>
                    <a:lstStyle/>
                    <a:p>
                      <a:endParaRPr lang="tr-TR"/>
                    </a:p>
                  </a:txBody>
                  <a:tcPr/>
                </a:tc>
                <a:tc>
                  <a:txBody>
                    <a:bodyPr/>
                    <a:lstStyle/>
                    <a:p>
                      <a:pPr algn="l" fontAlgn="ctr"/>
                      <a:r>
                        <a:rPr lang="tr-TR" sz="1800" b="0" i="0" u="none" strike="noStrike">
                          <a:solidFill>
                            <a:srgbClr val="000000"/>
                          </a:solidFill>
                          <a:latin typeface="Times New Roman"/>
                        </a:rPr>
                        <a:t>ç) Aracı durdurduktan sonra motoru stop ettirmiyor.</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solidFill>
                            <a:srgbClr val="000000"/>
                          </a:solidFill>
                          <a:latin typeface="Times New Roman"/>
                        </a:rPr>
                        <a:t>SARI</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ctr"/>
                      <a:r>
                        <a:rPr lang="tr-TR" sz="1000" b="0" i="0" u="none" strike="noStrike">
                          <a:solidFill>
                            <a:srgbClr val="000000"/>
                          </a:solidFill>
                          <a:latin typeface="Times New Roman"/>
                        </a:rPr>
                        <a:t>SARI</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339360">
                <a:tc vMerge="1">
                  <a:txBody>
                    <a:bodyPr/>
                    <a:lstStyle/>
                    <a:p>
                      <a:endParaRPr lang="tr-TR"/>
                    </a:p>
                  </a:txBody>
                  <a:tcPr/>
                </a:tc>
                <a:tc>
                  <a:txBody>
                    <a:bodyPr/>
                    <a:lstStyle/>
                    <a:p>
                      <a:pPr algn="l" fontAlgn="ctr"/>
                      <a:r>
                        <a:rPr lang="tr-TR" sz="1800" b="0" i="0" u="none" strike="noStrike">
                          <a:solidFill>
                            <a:srgbClr val="000000"/>
                          </a:solidFill>
                          <a:latin typeface="Times New Roman"/>
                        </a:rPr>
                        <a:t>d) Aracı durdurması veya park etmesi yasak bir yerde duruduruyor</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ctr"/>
                      <a:r>
                        <a:rPr lang="tr-TR" sz="1050" b="0" i="0" u="none" strike="noStrike" dirty="0">
                          <a:solidFill>
                            <a:srgbClr val="000000"/>
                          </a:solidFill>
                          <a:latin typeface="Times New Roman"/>
                        </a:rPr>
                        <a:t>KIRMIZI</a:t>
                      </a:r>
                    </a:p>
                  </a:txBody>
                  <a:tcPr marL="9126" marR="9126" marT="91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tr-TR"/>
                    </a:p>
                  </a:txBody>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o"/>
          <p:cNvGraphicFramePr>
            <a:graphicFrameLocks noGrp="1"/>
          </p:cNvGraphicFramePr>
          <p:nvPr/>
        </p:nvGraphicFramePr>
        <p:xfrm>
          <a:off x="1115616" y="1196752"/>
          <a:ext cx="6984774" cy="4132746"/>
        </p:xfrm>
        <a:graphic>
          <a:graphicData uri="http://schemas.openxmlformats.org/drawingml/2006/table">
            <a:tbl>
              <a:tblPr/>
              <a:tblGrid>
                <a:gridCol w="2557970"/>
                <a:gridCol w="1278985"/>
                <a:gridCol w="227764"/>
                <a:gridCol w="1410387"/>
                <a:gridCol w="1278985"/>
                <a:gridCol w="116802"/>
                <a:gridCol w="113881"/>
              </a:tblGrid>
              <a:tr h="603024">
                <a:tc gridSpan="7">
                  <a:txBody>
                    <a:bodyPr/>
                    <a:lstStyle/>
                    <a:p>
                      <a:pPr algn="ctr" fontAlgn="ctr"/>
                      <a:r>
                        <a:rPr lang="tr-TR" sz="1200" b="1" i="0" u="none" strike="noStrike" dirty="0">
                          <a:solidFill>
                            <a:srgbClr val="000000"/>
                          </a:solidFill>
                          <a:latin typeface="Times New Roman"/>
                        </a:rPr>
                        <a:t>SINAV KOMİSYONU</a:t>
                      </a:r>
                    </a:p>
                  </a:txBody>
                  <a:tcPr marL="4554" marR="4554" marT="4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612240">
                <a:tc>
                  <a:txBody>
                    <a:bodyPr/>
                    <a:lstStyle/>
                    <a:p>
                      <a:pPr algn="l" fontAlgn="ctr"/>
                      <a:r>
                        <a:rPr lang="tr-TR" sz="1200" b="1" i="0" u="none" strike="noStrike">
                          <a:solidFill>
                            <a:srgbClr val="000000"/>
                          </a:solidFill>
                          <a:latin typeface="Times New Roman"/>
                        </a:rPr>
                        <a:t>Başkan (Adı/Soyadı/İmza)</a:t>
                      </a:r>
                    </a:p>
                  </a:txBody>
                  <a:tcPr marL="4554" marR="4554" marT="4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tr-TR" sz="1200" b="0" i="0" u="none" strike="noStrike">
                          <a:solidFill>
                            <a:srgbClr val="000000"/>
                          </a:solidFill>
                          <a:latin typeface="Times New Roman"/>
                        </a:rPr>
                        <a:t> </a:t>
                      </a:r>
                    </a:p>
                  </a:txBody>
                  <a:tcPr marL="4554" marR="4554" marT="4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ctr"/>
                      <a:r>
                        <a:rPr lang="tr-TR" sz="1200" b="1" i="0" u="none" strike="noStrike">
                          <a:solidFill>
                            <a:srgbClr val="000000"/>
                          </a:solidFill>
                          <a:latin typeface="Times New Roman"/>
                        </a:rPr>
                        <a:t>Üye (Adı/Soyadı/İmza)</a:t>
                      </a:r>
                    </a:p>
                  </a:txBody>
                  <a:tcPr marL="4554" marR="4554" marT="4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latin typeface="Calibri"/>
                        </a:rPr>
                        <a:t> </a:t>
                      </a:r>
                    </a:p>
                  </a:txBody>
                  <a:tcPr marL="4554" marR="4554" marT="45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solidFill>
                            <a:srgbClr val="000000"/>
                          </a:solidFill>
                          <a:latin typeface="Arial"/>
                        </a:rPr>
                        <a:t> </a:t>
                      </a:r>
                    </a:p>
                  </a:txBody>
                  <a:tcPr marL="4554" marR="4554" marT="4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solidFill>
                            <a:srgbClr val="000000"/>
                          </a:solidFill>
                          <a:latin typeface="Calibri"/>
                        </a:rPr>
                        <a:t> </a:t>
                      </a:r>
                    </a:p>
                  </a:txBody>
                  <a:tcPr marL="4554" marR="4554" marT="4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3024">
                <a:tc>
                  <a:txBody>
                    <a:bodyPr/>
                    <a:lstStyle/>
                    <a:p>
                      <a:pPr algn="l" fontAlgn="ctr"/>
                      <a:r>
                        <a:rPr lang="tr-TR" sz="1200" b="1" i="0" u="none" strike="noStrike">
                          <a:solidFill>
                            <a:srgbClr val="000000"/>
                          </a:solidFill>
                          <a:latin typeface="Times New Roman"/>
                        </a:rPr>
                        <a:t>Sınav Tarihi</a:t>
                      </a:r>
                    </a:p>
                  </a:txBody>
                  <a:tcPr marL="4554" marR="4554" marT="4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tr-TR" sz="1200" b="1" i="0" u="none" strike="noStrike">
                          <a:solidFill>
                            <a:srgbClr val="000000"/>
                          </a:solidFill>
                          <a:latin typeface="Times New Roman"/>
                        </a:rPr>
                        <a:t>SONUÇ:</a:t>
                      </a:r>
                    </a:p>
                  </a:txBody>
                  <a:tcPr marL="4554" marR="4554" marT="4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ctr"/>
                      <a:r>
                        <a:rPr lang="tr-TR" sz="1200" b="0" i="0" u="none" strike="noStrike">
                          <a:solidFill>
                            <a:srgbClr val="000000"/>
                          </a:solidFill>
                          <a:latin typeface="Arial"/>
                        </a:rPr>
                        <a:t> </a:t>
                      </a:r>
                    </a:p>
                  </a:txBody>
                  <a:tcPr marL="4554" marR="4554" marT="4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solidFill>
                            <a:srgbClr val="000000"/>
                          </a:solidFill>
                          <a:latin typeface="Calibri"/>
                        </a:rPr>
                        <a:t> </a:t>
                      </a:r>
                    </a:p>
                  </a:txBody>
                  <a:tcPr marL="4554" marR="4554" marT="4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3024">
                <a:tc rowSpan="2">
                  <a:txBody>
                    <a:bodyPr/>
                    <a:lstStyle/>
                    <a:p>
                      <a:pPr algn="l" fontAlgn="ctr"/>
                      <a:r>
                        <a:rPr lang="tr-TR" sz="1200" b="1" i="0" u="none" strike="noStrike" dirty="0">
                          <a:solidFill>
                            <a:srgbClr val="000000"/>
                          </a:solidFill>
                          <a:latin typeface="Times New Roman"/>
                        </a:rPr>
                        <a:t> </a:t>
                      </a:r>
                    </a:p>
                  </a:txBody>
                  <a:tcPr marL="4554" marR="4554" marT="4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1" i="0" u="none" strike="noStrike">
                          <a:solidFill>
                            <a:srgbClr val="000000"/>
                          </a:solidFill>
                          <a:latin typeface="Times New Roman"/>
                        </a:rPr>
                        <a:t>BAŞARILI</a:t>
                      </a:r>
                    </a:p>
                  </a:txBody>
                  <a:tcPr marL="4554" marR="4554" marT="4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latin typeface="Times New Roman"/>
                        </a:rPr>
                        <a:t> </a:t>
                      </a:r>
                    </a:p>
                  </a:txBody>
                  <a:tcPr marL="4554" marR="4554" marT="4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tr-TR" sz="1200" b="1" i="0" u="none" strike="noStrike">
                          <a:solidFill>
                            <a:srgbClr val="000000"/>
                          </a:solidFill>
                          <a:latin typeface="Times New Roman"/>
                        </a:rPr>
                        <a:t> </a:t>
                      </a:r>
                    </a:p>
                  </a:txBody>
                  <a:tcPr marL="4554" marR="4554" marT="4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r>
              <a:tr h="603024">
                <a:tc vMerge="1">
                  <a:txBody>
                    <a:bodyPr/>
                    <a:lstStyle/>
                    <a:p>
                      <a:endParaRPr lang="tr-TR"/>
                    </a:p>
                  </a:txBody>
                  <a:tcPr/>
                </a:tc>
                <a:tc>
                  <a:txBody>
                    <a:bodyPr/>
                    <a:lstStyle/>
                    <a:p>
                      <a:pPr algn="l" fontAlgn="ctr"/>
                      <a:r>
                        <a:rPr lang="tr-TR" sz="1200" b="1" i="0" u="none" strike="noStrike">
                          <a:solidFill>
                            <a:srgbClr val="000000"/>
                          </a:solidFill>
                          <a:latin typeface="Times New Roman"/>
                        </a:rPr>
                        <a:t>BAŞARISIZ </a:t>
                      </a:r>
                    </a:p>
                  </a:txBody>
                  <a:tcPr marL="4554" marR="4554" marT="4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latin typeface="Times New Roman"/>
                        </a:rPr>
                        <a:t> </a:t>
                      </a:r>
                    </a:p>
                  </a:txBody>
                  <a:tcPr marL="4554" marR="4554" marT="4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tr-TR" sz="2400" b="1" i="0" u="sng" strike="noStrike" dirty="0">
                          <a:solidFill>
                            <a:srgbClr val="FF0000"/>
                          </a:solidFill>
                          <a:effectLst>
                            <a:outerShdw blurRad="38100" dist="38100" dir="2700000" algn="tl">
                              <a:srgbClr val="000000">
                                <a:alpha val="43137"/>
                              </a:srgbClr>
                            </a:outerShdw>
                          </a:effectLst>
                          <a:latin typeface="Times New Roman"/>
                        </a:rPr>
                        <a:t>NEDENİ</a:t>
                      </a:r>
                      <a:r>
                        <a:rPr lang="tr-TR" sz="2400" b="1" i="0" u="none" strike="noStrike" dirty="0">
                          <a:solidFill>
                            <a:srgbClr val="FF0000"/>
                          </a:solidFill>
                          <a:effectLst>
                            <a:outerShdw blurRad="38100" dist="38100" dir="2700000" algn="tl">
                              <a:srgbClr val="000000">
                                <a:alpha val="43137"/>
                              </a:srgbClr>
                            </a:outerShdw>
                          </a:effectLst>
                          <a:latin typeface="Times New Roman"/>
                        </a:rPr>
                        <a:t> </a:t>
                      </a:r>
                      <a:r>
                        <a:rPr lang="tr-TR" sz="1200" b="1" i="0" u="none" strike="noStrike" dirty="0" smtClean="0">
                          <a:solidFill>
                            <a:srgbClr val="FF0000"/>
                          </a:solidFill>
                          <a:effectLst>
                            <a:outerShdw blurRad="38100" dist="38100" dir="2700000" algn="tl">
                              <a:srgbClr val="000000">
                                <a:alpha val="43137"/>
                              </a:srgbClr>
                            </a:outerShdw>
                          </a:effectLst>
                          <a:latin typeface="Times New Roman"/>
                        </a:rPr>
                        <a:t>:</a:t>
                      </a:r>
                      <a:r>
                        <a:rPr lang="tr-TR" sz="2800" b="0" i="0" u="none" strike="noStrike" dirty="0" smtClean="0">
                          <a:solidFill>
                            <a:srgbClr val="FF0000"/>
                          </a:solidFill>
                          <a:effectLst/>
                          <a:latin typeface="Times New Roman"/>
                        </a:rPr>
                        <a:t>Adayın </a:t>
                      </a:r>
                      <a:r>
                        <a:rPr lang="tr-TR" sz="2800" b="0" i="1" u="none" strike="noStrike" dirty="0" smtClean="0">
                          <a:solidFill>
                            <a:srgbClr val="FF0000"/>
                          </a:solidFill>
                          <a:effectLst/>
                          <a:latin typeface="Times New Roman"/>
                        </a:rPr>
                        <a:t>başarısız olmasının neden/</a:t>
                      </a:r>
                      <a:r>
                        <a:rPr lang="tr-TR" sz="2800" b="0" i="1" u="none" strike="noStrike" baseline="0" dirty="0" smtClean="0">
                          <a:solidFill>
                            <a:srgbClr val="FF0000"/>
                          </a:solidFill>
                          <a:effectLst/>
                          <a:latin typeface="Times New Roman"/>
                        </a:rPr>
                        <a:t>nedenlerini </a:t>
                      </a:r>
                      <a:r>
                        <a:rPr lang="tr-TR" sz="2800" b="0" i="0" u="none" strike="noStrike" baseline="0" dirty="0" smtClean="0">
                          <a:solidFill>
                            <a:srgbClr val="FF0000"/>
                          </a:solidFill>
                          <a:effectLst/>
                          <a:latin typeface="Times New Roman"/>
                        </a:rPr>
                        <a:t>yazınız.</a:t>
                      </a:r>
                      <a:endParaRPr lang="tr-TR" sz="1200" b="1" i="0" u="none" strike="noStrike" dirty="0">
                        <a:solidFill>
                          <a:srgbClr val="FF0000"/>
                        </a:solidFill>
                        <a:effectLst>
                          <a:outerShdw blurRad="38100" dist="38100" dir="2700000" algn="tl">
                            <a:srgbClr val="000000">
                              <a:alpha val="43137"/>
                            </a:srgbClr>
                          </a:outerShdw>
                        </a:effectLst>
                        <a:latin typeface="Times New Roman"/>
                      </a:endParaRPr>
                    </a:p>
                  </a:txBody>
                  <a:tcPr marL="4554" marR="4554" marT="4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srcRect/>
          <a:stretch>
            <a:fillRect/>
          </a:stretch>
        </p:blipFill>
        <p:spPr bwMode="auto">
          <a:xfrm>
            <a:off x="251520" y="1412776"/>
            <a:ext cx="8498205" cy="39078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0"/>
            <a:ext cx="8352928" cy="1143000"/>
          </a:xfrm>
        </p:spPr>
        <p:txBody>
          <a:bodyPr>
            <a:noAutofit/>
          </a:bodyPr>
          <a:lstStyle/>
          <a:p>
            <a:pPr algn="ctr"/>
            <a:r>
              <a:rPr lang="tr-TR" sz="2800" b="1" dirty="0" smtClean="0"/>
              <a:t>ADAYLARDAN SIK GELEN ŞİKAYETLER</a:t>
            </a:r>
            <a:endParaRPr lang="tr-TR" sz="2800" dirty="0"/>
          </a:p>
        </p:txBody>
      </p:sp>
      <p:sp>
        <p:nvSpPr>
          <p:cNvPr id="59393" name="Rectangle 1"/>
          <p:cNvSpPr>
            <a:spLocks noChangeArrowheads="1"/>
          </p:cNvSpPr>
          <p:nvPr/>
        </p:nvSpPr>
        <p:spPr bwMode="auto">
          <a:xfrm>
            <a:off x="179513" y="1537049"/>
            <a:ext cx="7848872"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Komisyon başkanının heyecanlı ve telaşlı olması.</a:t>
            </a:r>
            <a:endParaRPr kumimoji="0" lang="tr-T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Komisyon başkanının ayağını debriyaj veya frende basılı unutması.</a:t>
            </a:r>
            <a:endParaRPr kumimoji="0" lang="tr-T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Komisyonun adayı rencide edici ifadeler kullanması</a:t>
            </a:r>
            <a:endParaRPr kumimoji="0" lang="tr-T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Komisyonun adayla selamlaşmaması</a:t>
            </a:r>
            <a:endParaRPr kumimoji="0" lang="tr-T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Komisyonun adayla gereksiz konuşmalar yaparak dikkat dağıtması.</a:t>
            </a:r>
            <a:endParaRPr kumimoji="0" lang="tr-T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Komisyonların farklı farklı uygulamaları.</a:t>
            </a:r>
            <a:endParaRPr kumimoji="0" lang="tr-T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Komisyonların “benden aday geçmesi zordur” gibi ifadeleri.</a:t>
            </a:r>
            <a:endParaRPr kumimoji="0" lang="tr-T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Komisyonların sabah geçen aday sayısı ile öğleden sonra geçen aday sayısını aynı tutmaya çalışması</a:t>
            </a:r>
            <a:endParaRPr kumimoji="0" lang="tr-T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Komisyonun adaylara “çok aday geçirirsem görev alamam” gibi söylemleri.</a:t>
            </a:r>
            <a:endParaRPr kumimoji="0" lang="tr-T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Komisyonların “ben geçirecektim ama müfettiş var” demeleri.</a:t>
            </a:r>
            <a:endParaRPr kumimoji="0" lang="tr-TR"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11560" y="908720"/>
            <a:ext cx="5050904" cy="634082"/>
          </a:xfrm>
        </p:spPr>
        <p:txBody>
          <a:bodyPr/>
          <a:lstStyle/>
          <a:p>
            <a:r>
              <a:rPr lang="tr-TR" b="1" dirty="0" smtClean="0">
                <a:solidFill>
                  <a:schemeClr val="accent1"/>
                </a:solidFill>
                <a:effectLst>
                  <a:outerShdw blurRad="38100" dist="38100" dir="2700000" algn="tl">
                    <a:srgbClr val="000000">
                      <a:alpha val="43137"/>
                    </a:srgbClr>
                  </a:outerShdw>
                </a:effectLst>
              </a:rPr>
              <a:t>Otomatik </a:t>
            </a:r>
            <a:r>
              <a:rPr lang="tr-TR" b="1" dirty="0" err="1" smtClean="0">
                <a:solidFill>
                  <a:schemeClr val="accent1"/>
                </a:solidFill>
                <a:effectLst>
                  <a:outerShdw blurRad="38100" dist="38100" dir="2700000" algn="tl">
                    <a:srgbClr val="000000">
                      <a:alpha val="43137"/>
                    </a:srgbClr>
                  </a:outerShdw>
                </a:effectLst>
              </a:rPr>
              <a:t>Şanziman</a:t>
            </a:r>
            <a:endParaRPr lang="tr-TR" b="1" dirty="0">
              <a:solidFill>
                <a:schemeClr val="accent1"/>
              </a:solidFill>
              <a:effectLst>
                <a:outerShdw blurRad="38100" dist="38100" dir="2700000" algn="tl">
                  <a:srgbClr val="000000">
                    <a:alpha val="43137"/>
                  </a:srgbClr>
                </a:outerShdw>
              </a:effectLst>
            </a:endParaRPr>
          </a:p>
        </p:txBody>
      </p:sp>
      <p:sp>
        <p:nvSpPr>
          <p:cNvPr id="3" name="2 İçerik Yer Tutucusu"/>
          <p:cNvSpPr>
            <a:spLocks noGrp="1"/>
          </p:cNvSpPr>
          <p:nvPr>
            <p:ph sz="quarter" idx="1"/>
          </p:nvPr>
        </p:nvSpPr>
        <p:spPr>
          <a:xfrm>
            <a:off x="395536" y="1772816"/>
            <a:ext cx="7611616" cy="4873752"/>
          </a:xfrm>
        </p:spPr>
        <p:txBody>
          <a:bodyPr>
            <a:normAutofit/>
          </a:bodyPr>
          <a:lstStyle/>
          <a:p>
            <a:pPr algn="just"/>
            <a:r>
              <a:rPr lang="tr-TR" dirty="0" smtClean="0"/>
              <a:t>Sürücü kursları, sadece otomatik araç kullanacak kursiyerler için sertifika sınıfına uygun otomatik şanzımanlı araç bulunduracaktır. Adaylar, sertifika sınıflarına ait araçların, otomatik şanzımanlı olanlarıyla eğitim alacaktır.</a:t>
            </a:r>
          </a:p>
          <a:p>
            <a:pPr algn="just"/>
            <a:r>
              <a:rPr lang="tr-TR" dirty="0" smtClean="0"/>
              <a:t>Sınavda başarılı olanların sertifikalarında 'sadece otomatik şanzımanlı araç' kullanabileceği belirtilecektir</a:t>
            </a:r>
          </a:p>
          <a:p>
            <a:pPr algn="just"/>
            <a:r>
              <a:rPr lang="tr-TR" dirty="0" smtClean="0"/>
              <a:t>Otomatik şanzımanlı direksiyon eğitim ve sınavı aracı ile eğitim alanların sınavı yapılırken, bu araçların özellikleri dikkate alınarak (EK-3) veya (EK-4)’e göre sınav yapılır.</a:t>
            </a:r>
            <a:endParaRPr lang="tr-TR" dirty="0"/>
          </a:p>
        </p:txBody>
      </p:sp>
      <p:sp>
        <p:nvSpPr>
          <p:cNvPr id="43010" name="AutoShape 2" descr="OTOMATİK VİTES EHLİYETİ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5" name="4 Resim" descr="indir.jpg"/>
          <p:cNvPicPr>
            <a:picLocks noChangeAspect="1"/>
          </p:cNvPicPr>
          <p:nvPr/>
        </p:nvPicPr>
        <p:blipFill>
          <a:blip r:embed="rId2" cstate="print"/>
          <a:stretch>
            <a:fillRect/>
          </a:stretch>
        </p:blipFill>
        <p:spPr>
          <a:xfrm>
            <a:off x="5076056" y="188640"/>
            <a:ext cx="2857500" cy="16002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95536" y="908720"/>
            <a:ext cx="8280920" cy="5616624"/>
          </a:xfrm>
        </p:spPr>
        <p:txBody>
          <a:bodyPr>
            <a:normAutofit fontScale="70000" lnSpcReduction="20000"/>
          </a:bodyPr>
          <a:lstStyle/>
          <a:p>
            <a:pPr algn="just"/>
            <a:r>
              <a:rPr lang="tr-TR" dirty="0" smtClean="0"/>
              <a:t>Direksiyon eğitimi dersi sınavı uygulama ve değerlendirme komisyonu başkan ve üyeleri, sınav başlangıç saatinden 1 saat önce sınav yürütme komisyonu tarafından belirlenen yerde yapılacak toplantıya katılarak sınav evrakını teslim alır. </a:t>
            </a:r>
          </a:p>
          <a:p>
            <a:pPr algn="just"/>
            <a:r>
              <a:rPr lang="tr-TR" dirty="0" smtClean="0"/>
              <a:t> Sınav başlangıç saatinden önce sınav alanında hazır bulunarak: </a:t>
            </a:r>
          </a:p>
          <a:p>
            <a:pPr algn="just">
              <a:buNone/>
            </a:pPr>
            <a:r>
              <a:rPr lang="tr-TR" dirty="0" smtClean="0"/>
              <a:t>a) Sınav aracının, sınav sürecini kontrol edecek ve denetleyecekler tarafından incelenip uygun görülmesi ve kurs tarafından görevlendirilen usta öğreticinin direksiyon eğitimi sınav takip ve sonuç listesine göre kimlik tespiti yapılarak (Ek- 4) forma işlenir. Sınav sürecini kontrol edecek ve denetleyeceklerin zamanında (Ek-4) formu düzenlememesi hâlinde bu form kursiyerlerin mağduriyetine sebebiyet vermemek için sınav yürütme komisyonu tarafından düzenlenir. (Ek-4) form düzenlenmeden o sınav aracı ile sınava başlanmaz. </a:t>
            </a:r>
          </a:p>
          <a:p>
            <a:pPr algn="just">
              <a:buNone/>
            </a:pPr>
            <a:r>
              <a:rPr lang="tr-TR" dirty="0" smtClean="0"/>
              <a:t>b) Direksiyon eğitimi sınav takip ve sonuç listesinde isimleri bulunan kursiyerlerin, kimlik bilgileri ile sınavlara eğitimini aldıkları sertifika sınıfına uygun ve plakası belirtilmiş olan araçlarla girip girmediklerini kontrol eder. Verilen randevu saatinde sınav başlangıç alanında hazır bulunmayan kursiyeri sınava almaz. </a:t>
            </a:r>
          </a:p>
          <a:p>
            <a:pPr algn="just">
              <a:buNone/>
            </a:pPr>
            <a:r>
              <a:rPr lang="tr-TR" dirty="0" smtClean="0"/>
              <a:t>c) Sınava girecek kursiyerin kimliğini tespit etmek üzere; sınav giriş belgesi ile nüfus cüzdanı/pasaport/daha önceden alınmış sürücü belgesi, renkli fotoğraflı direksiyon eğitimi sınav takip ve sonuç listesini karşılaştırıp kontrol ederek sınavı başlatır. Ancak asker olan kişilerin nüfus cüzdanları birlikleri tarafından alınmış ise bunların askeri kimlik belgeleriyle sınava alınmalarını sağlar. </a:t>
            </a:r>
            <a:endParaRPr lang="tr-TR" dirty="0"/>
          </a:p>
        </p:txBody>
      </p:sp>
      <p:sp>
        <p:nvSpPr>
          <p:cNvPr id="4" name="1 Başlık"/>
          <p:cNvSpPr>
            <a:spLocks noGrp="1"/>
          </p:cNvSpPr>
          <p:nvPr>
            <p:ph type="title"/>
          </p:nvPr>
        </p:nvSpPr>
        <p:spPr>
          <a:xfrm>
            <a:off x="539552" y="188640"/>
            <a:ext cx="5050904" cy="634082"/>
          </a:xfrm>
        </p:spPr>
        <p:txBody>
          <a:bodyPr/>
          <a:lstStyle/>
          <a:p>
            <a:r>
              <a:rPr lang="tr-TR" b="1" dirty="0" smtClean="0">
                <a:solidFill>
                  <a:schemeClr val="accent1"/>
                </a:solidFill>
                <a:effectLst>
                  <a:outerShdw blurRad="38100" dist="38100" dir="2700000" algn="tl">
                    <a:srgbClr val="000000">
                      <a:alpha val="43137"/>
                    </a:srgbClr>
                  </a:outerShdw>
                </a:effectLst>
              </a:rPr>
              <a:t>SINAVDAN ÖNCE</a:t>
            </a:r>
            <a:endParaRPr lang="tr-TR" b="1" dirty="0">
              <a:solidFill>
                <a:schemeClr val="accent1"/>
              </a:solidFill>
              <a:effectLst>
                <a:outerShdw blurRad="38100" dist="38100" dir="2700000" algn="tl">
                  <a:srgbClr val="000000">
                    <a:alpha val="43137"/>
                  </a:srgbClr>
                </a:outerShdw>
              </a:effectLst>
            </a:endParaRPr>
          </a:p>
        </p:txBody>
      </p:sp>
      <p:pic>
        <p:nvPicPr>
          <p:cNvPr id="47108" name="Picture 4" descr="KİMLİK ile ilgili görsel sonucu"/>
          <p:cNvPicPr>
            <a:picLocks noChangeAspect="1" noChangeArrowheads="1"/>
          </p:cNvPicPr>
          <p:nvPr/>
        </p:nvPicPr>
        <p:blipFill>
          <a:blip r:embed="rId2" cstate="print"/>
          <a:srcRect/>
          <a:stretch>
            <a:fillRect/>
          </a:stretch>
        </p:blipFill>
        <p:spPr bwMode="auto">
          <a:xfrm>
            <a:off x="6300192" y="5858059"/>
            <a:ext cx="1584176" cy="99994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539552" y="980728"/>
            <a:ext cx="7467600" cy="3960440"/>
          </a:xfrm>
        </p:spPr>
        <p:txBody>
          <a:bodyPr>
            <a:normAutofit lnSpcReduction="10000"/>
          </a:bodyPr>
          <a:lstStyle/>
          <a:p>
            <a:pPr algn="just"/>
            <a:r>
              <a:rPr lang="tr-TR" dirty="0" smtClean="0"/>
              <a:t>Araç sürmeyi öğrenmek üzere kursiyerlere eğitim ve sınavlarda araçları kullanmaları için kurs müdürlüklerince </a:t>
            </a:r>
            <a:r>
              <a:rPr lang="tr-TR" dirty="0" smtClean="0"/>
              <a:t>(düzenlenme tarihinden itibaren) 6 </a:t>
            </a:r>
            <a:r>
              <a:rPr lang="tr-TR" dirty="0" smtClean="0"/>
              <a:t>ay süreyle geçerli “K Sınıfı Sürücü Aday Belgesi” düzenlenir.” </a:t>
            </a:r>
            <a:r>
              <a:rPr lang="tr-TR" b="1" i="1" dirty="0" smtClean="0">
                <a:solidFill>
                  <a:srgbClr val="FF0000"/>
                </a:solidFill>
              </a:rPr>
              <a:t>K belgeleri güncel olmalıdır.</a:t>
            </a:r>
          </a:p>
          <a:p>
            <a:pPr algn="just"/>
            <a:r>
              <a:rPr lang="tr-TR" dirty="0" smtClean="0"/>
              <a:t>Son altı ayda çekilmiş iki adet </a:t>
            </a:r>
            <a:r>
              <a:rPr lang="tr-TR" dirty="0" err="1" smtClean="0"/>
              <a:t>biyometrik</a:t>
            </a:r>
            <a:r>
              <a:rPr lang="tr-TR" dirty="0" smtClean="0"/>
              <a:t> fotoğraf olmalı. Adayların kimlik kontrolünde gerekli özen gösterilmeli. Giriş Belgesi, nüfus cüzdanı ve EK-9 </a:t>
            </a:r>
            <a:r>
              <a:rPr lang="tr-TR" dirty="0" err="1" smtClean="0"/>
              <a:t>daki</a:t>
            </a:r>
            <a:r>
              <a:rPr lang="tr-TR" dirty="0" smtClean="0"/>
              <a:t> bilgiler dikkatlice kontrol edilmelidir.</a:t>
            </a:r>
          </a:p>
          <a:p>
            <a:endParaRPr lang="tr-TR" dirty="0"/>
          </a:p>
        </p:txBody>
      </p:sp>
      <p:sp>
        <p:nvSpPr>
          <p:cNvPr id="4" name="1 Başlık"/>
          <p:cNvSpPr txBox="1">
            <a:spLocks/>
          </p:cNvSpPr>
          <p:nvPr/>
        </p:nvSpPr>
        <p:spPr>
          <a:xfrm>
            <a:off x="539552" y="188640"/>
            <a:ext cx="5050904" cy="63408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000" b="1" i="0" u="none" strike="noStrike" kern="1200" cap="small" spc="0" normalizeH="0" baseline="0" noProof="0" smtClean="0">
                <a:ln>
                  <a:noFill/>
                </a:ln>
                <a:solidFill>
                  <a:schemeClr val="accent1"/>
                </a:solidFill>
                <a:effectLst>
                  <a:outerShdw blurRad="38100" dist="38100" dir="2700000" algn="tl">
                    <a:srgbClr val="000000">
                      <a:alpha val="43137"/>
                    </a:srgbClr>
                  </a:outerShdw>
                </a:effectLst>
                <a:uLnTx/>
                <a:uFillTx/>
                <a:latin typeface="+mj-lt"/>
                <a:ea typeface="+mj-ea"/>
                <a:cs typeface="+mj-cs"/>
              </a:rPr>
              <a:t>SINAVDAN ÖNCE</a:t>
            </a:r>
            <a:endParaRPr kumimoji="0" lang="tr-TR" sz="3000" b="1" i="0" u="none" strike="noStrike" kern="1200" cap="small" spc="0" normalizeH="0" baseline="0" noProof="0" dirty="0">
              <a:ln>
                <a:noFill/>
              </a:ln>
              <a:solidFill>
                <a:schemeClr val="accent1"/>
              </a:solidFill>
              <a:effectLst>
                <a:outerShdw blurRad="38100" dist="38100" dir="2700000" algn="tl">
                  <a:srgbClr val="000000">
                    <a:alpha val="43137"/>
                  </a:srgbClr>
                </a:outerShdw>
              </a:effectLst>
              <a:uLnTx/>
              <a:uFillTx/>
              <a:latin typeface="+mj-lt"/>
              <a:ea typeface="+mj-ea"/>
              <a:cs typeface="+mj-cs"/>
            </a:endParaRPr>
          </a:p>
        </p:txBody>
      </p:sp>
      <p:sp>
        <p:nvSpPr>
          <p:cNvPr id="49154" name="AutoShape 2" descr="biyometrik fotoğraf özellikleri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49156" name="AutoShape 4" descr="biyometrik fotoğraf özellikleri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49158" name="AutoShape 6" descr="biyometrik fotoğraf özellikleri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49160" name="Picture 8" descr="http://www.bartin.pol.tr/PublishingImages/biometrik.jpg"/>
          <p:cNvPicPr>
            <a:picLocks noChangeAspect="1" noChangeArrowheads="1"/>
          </p:cNvPicPr>
          <p:nvPr/>
        </p:nvPicPr>
        <p:blipFill>
          <a:blip r:embed="rId2" cstate="print"/>
          <a:srcRect/>
          <a:stretch>
            <a:fillRect/>
          </a:stretch>
        </p:blipFill>
        <p:spPr bwMode="auto">
          <a:xfrm>
            <a:off x="3779912" y="4581128"/>
            <a:ext cx="3312368" cy="201904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539552" y="980728"/>
            <a:ext cx="7848872" cy="5040560"/>
          </a:xfrm>
        </p:spPr>
        <p:txBody>
          <a:bodyPr>
            <a:normAutofit lnSpcReduction="10000"/>
          </a:bodyPr>
          <a:lstStyle/>
          <a:p>
            <a:pPr algn="just"/>
            <a:r>
              <a:rPr lang="tr-TR" dirty="0" smtClean="0"/>
              <a:t>Direksiyon eğitimi dersi sınavı uygulama ve değerlendirme komisyonu başkanının sınav sırasında akan trafiği kontrol etmesi ve kursiyerin akan trafiği kontrol edip etmediğini tespit etmek amacı ile sağ, sol ve iç aynaların üzerine/yanına yedek ayna konulur.</a:t>
            </a:r>
          </a:p>
          <a:p>
            <a:pPr algn="just"/>
            <a:r>
              <a:rPr lang="tr-TR" dirty="0" smtClean="0"/>
              <a:t>Sınavda kullanılmak üzere Sınav Yürütme Komisyonuna bildirilen aracın arıza yapması veya millî eğitim müdürlüğünce geçerli sayılabilecek bir nedenle sınavda kullanılamaması hâlinde şartları haiz kursa ait başka bir araçla; kursun başka aracı bulunmaması hâlinde bir başka kursa ait araçla o günkü sınav yapılabilir. Sınav yapılamaması hâlinde kursiyerin sınav hakkı saklı kalır.”</a:t>
            </a:r>
          </a:p>
          <a:p>
            <a:endParaRPr lang="tr-TR" dirty="0"/>
          </a:p>
        </p:txBody>
      </p:sp>
      <p:sp>
        <p:nvSpPr>
          <p:cNvPr id="4" name="1 Başlık"/>
          <p:cNvSpPr txBox="1">
            <a:spLocks/>
          </p:cNvSpPr>
          <p:nvPr/>
        </p:nvSpPr>
        <p:spPr>
          <a:xfrm>
            <a:off x="539552" y="188640"/>
            <a:ext cx="5050904" cy="63408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000" b="1" i="0" u="none" strike="noStrike" kern="1200" cap="small" spc="0" normalizeH="0" baseline="0" noProof="0" smtClean="0">
                <a:ln>
                  <a:noFill/>
                </a:ln>
                <a:solidFill>
                  <a:schemeClr val="accent1"/>
                </a:solidFill>
                <a:effectLst>
                  <a:outerShdw blurRad="38100" dist="38100" dir="2700000" algn="tl">
                    <a:srgbClr val="000000">
                      <a:alpha val="43137"/>
                    </a:srgbClr>
                  </a:outerShdw>
                </a:effectLst>
                <a:uLnTx/>
                <a:uFillTx/>
                <a:latin typeface="+mj-lt"/>
                <a:ea typeface="+mj-ea"/>
                <a:cs typeface="+mj-cs"/>
              </a:rPr>
              <a:t>SINAVDAN ÖNCE</a:t>
            </a:r>
            <a:endParaRPr kumimoji="0" lang="tr-TR" sz="3000" b="1" i="0" u="none" strike="noStrike" kern="1200" cap="small" spc="0" normalizeH="0" baseline="0" noProof="0" dirty="0">
              <a:ln>
                <a:noFill/>
              </a:ln>
              <a:solidFill>
                <a:schemeClr val="accent1"/>
              </a:solidFill>
              <a:effectLst>
                <a:outerShdw blurRad="38100" dist="38100" dir="2700000" algn="tl">
                  <a:srgbClr val="000000">
                    <a:alpha val="43137"/>
                  </a:srgbClr>
                </a:outerShdw>
              </a:effectLst>
              <a:uLnTx/>
              <a:uFillTx/>
              <a:latin typeface="+mj-lt"/>
              <a:ea typeface="+mj-ea"/>
              <a:cs typeface="+mj-cs"/>
            </a:endParaRPr>
          </a:p>
        </p:txBody>
      </p:sp>
      <p:sp>
        <p:nvSpPr>
          <p:cNvPr id="49154" name="AutoShape 2" descr="biyometrik fotoğraf özellikleri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49156" name="AutoShape 4" descr="biyometrik fotoğraf özellikleri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49158" name="AutoShape 6" descr="biyometrik fotoğraf özellikleri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539552" y="980728"/>
            <a:ext cx="7848872" cy="5040560"/>
          </a:xfrm>
        </p:spPr>
        <p:txBody>
          <a:bodyPr>
            <a:normAutofit fontScale="92500" lnSpcReduction="20000"/>
          </a:bodyPr>
          <a:lstStyle/>
          <a:p>
            <a:pPr algn="just"/>
            <a:r>
              <a:rPr lang="tr-TR" dirty="0" smtClean="0"/>
              <a:t>Başkasının yerine sınavlara girenler veya girmeye teşebbüs edenler ile başkasını sınava girdirmeye teşebbüs eden veya girdirenler hakkında sınav yürütme komisyonunca tutanak tutularak Cumhuriyet Savcılığına suç duyurusunda bulunulur. Ayrıca bu kursiyerlerin kayıtları, Özel MTSK Modülü üzerinden iki yıl süre ile dondurulur.</a:t>
            </a:r>
          </a:p>
          <a:p>
            <a:pPr algn="just"/>
            <a:r>
              <a:rPr lang="tr-TR" dirty="0" smtClean="0"/>
              <a:t>Her aday kendi randevu saatinde sınava alınmalıdır.</a:t>
            </a:r>
          </a:p>
          <a:p>
            <a:pPr algn="just"/>
            <a:r>
              <a:rPr lang="tr-TR" dirty="0" smtClean="0"/>
              <a:t>Sınavlarda komisyonların veya diğer görevlilerin çalışmasını tehdit, hakaret veya zor kullanarak engelleyen ya da engellettiren kursiyer hakkında işlem yapılabilmesi için direksiyon eğitimi dersi uygulama ve değerlendirme komisyonu tarafından olay tutanakla tespit edilir. Bu durum il/ilçe milli eğitim müdürlüğünce sınav tarihinden sonraki ilk iş gününden itibaren Özel MTSK modülüne girilerek söz konusu kursiyerin sınav tarihi itibarıyla iki yıl süre ile kayıtları dondurulur.</a:t>
            </a:r>
          </a:p>
          <a:p>
            <a:endParaRPr lang="tr-TR" dirty="0"/>
          </a:p>
        </p:txBody>
      </p:sp>
      <p:sp>
        <p:nvSpPr>
          <p:cNvPr id="4" name="1 Başlık"/>
          <p:cNvSpPr txBox="1">
            <a:spLocks/>
          </p:cNvSpPr>
          <p:nvPr/>
        </p:nvSpPr>
        <p:spPr>
          <a:xfrm>
            <a:off x="539552" y="188640"/>
            <a:ext cx="5050904" cy="63408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000" b="1" i="0" u="none" strike="noStrike" kern="1200" cap="small" spc="0" normalizeH="0" baseline="0" noProof="0" smtClean="0">
                <a:ln>
                  <a:noFill/>
                </a:ln>
                <a:solidFill>
                  <a:schemeClr val="accent1"/>
                </a:solidFill>
                <a:effectLst>
                  <a:outerShdw blurRad="38100" dist="38100" dir="2700000" algn="tl">
                    <a:srgbClr val="000000">
                      <a:alpha val="43137"/>
                    </a:srgbClr>
                  </a:outerShdw>
                </a:effectLst>
                <a:uLnTx/>
                <a:uFillTx/>
                <a:latin typeface="+mj-lt"/>
                <a:ea typeface="+mj-ea"/>
                <a:cs typeface="+mj-cs"/>
              </a:rPr>
              <a:t>SINAVDAN ÖNCE</a:t>
            </a:r>
            <a:endParaRPr kumimoji="0" lang="tr-TR" sz="3000" b="1" i="0" u="none" strike="noStrike" kern="1200" cap="small" spc="0" normalizeH="0" baseline="0" noProof="0" dirty="0">
              <a:ln>
                <a:noFill/>
              </a:ln>
              <a:solidFill>
                <a:schemeClr val="accent1"/>
              </a:solidFill>
              <a:effectLst>
                <a:outerShdw blurRad="38100" dist="38100" dir="2700000" algn="tl">
                  <a:srgbClr val="000000">
                    <a:alpha val="43137"/>
                  </a:srgbClr>
                </a:outerShdw>
              </a:effectLst>
              <a:uLnTx/>
              <a:uFillTx/>
              <a:latin typeface="+mj-lt"/>
              <a:ea typeface="+mj-ea"/>
              <a:cs typeface="+mj-cs"/>
            </a:endParaRPr>
          </a:p>
        </p:txBody>
      </p:sp>
      <p:sp>
        <p:nvSpPr>
          <p:cNvPr id="49154" name="AutoShape 2" descr="biyometrik fotoğraf özellikleri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49156" name="AutoShape 4" descr="biyometrik fotoğraf özellikleri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49158" name="AutoShape 6" descr="biyometrik fotoğraf özellikleri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279</TotalTime>
  <Words>2941</Words>
  <Application>Microsoft Office PowerPoint</Application>
  <PresentationFormat>Ekran Gösterisi (4:3)</PresentationFormat>
  <Paragraphs>447</Paragraphs>
  <Slides>40</Slides>
  <Notes>0</Notes>
  <HiddenSlides>0</HiddenSlides>
  <MMClips>0</MMClips>
  <ScaleCrop>false</ScaleCrop>
  <HeadingPairs>
    <vt:vector size="4" baseType="variant">
      <vt:variant>
        <vt:lpstr>Tema</vt:lpstr>
      </vt:variant>
      <vt:variant>
        <vt:i4>1</vt:i4>
      </vt:variant>
      <vt:variant>
        <vt:lpstr>Slayt Başlıkları</vt:lpstr>
      </vt:variant>
      <vt:variant>
        <vt:i4>40</vt:i4>
      </vt:variant>
    </vt:vector>
  </HeadingPairs>
  <TitlesOfParts>
    <vt:vector size="41" baseType="lpstr">
      <vt:lpstr>Cumba</vt:lpstr>
      <vt:lpstr>DİREKSİYON EĞİTİMİ DERSİ SINAV DEĞERLENDİRME FORMLARI (EK-3: “M”, “A1”, “A2”, “A” “B1” SINIFLARI) </vt:lpstr>
      <vt:lpstr>Slayt 2</vt:lpstr>
      <vt:lpstr>Slayt 3</vt:lpstr>
      <vt:lpstr>Slayt 4</vt:lpstr>
      <vt:lpstr>Otomatik Şanziman</vt:lpstr>
      <vt:lpstr>SINAVDAN ÖNCE</vt:lpstr>
      <vt:lpstr>Slayt 7</vt:lpstr>
      <vt:lpstr>Slayt 8</vt:lpstr>
      <vt:lpstr>Slayt 9</vt:lpstr>
      <vt:lpstr>Slayt 10</vt:lpstr>
      <vt:lpstr>SINAVDAN SÜRESİNCE</vt:lpstr>
      <vt:lpstr>Slayt 12</vt:lpstr>
      <vt:lpstr>EK-3 M, A1, A2, A, B1 SINIFLARI</vt:lpstr>
      <vt:lpstr>MOTORLU BİSİKLET ve MOTOSİKLET DİREKSİYON SINAV YERİ KROKİSİ (Ek-7)</vt:lpstr>
      <vt:lpstr>M, A1, A2, A ,B1 SINIFI SERTİFİKA SINIFI SERTİFİKA SINAVI</vt:lpstr>
      <vt:lpstr>ARAÇ BİLGİSİ SORGULAMA BÖLÜMÜ (ek-3)</vt:lpstr>
      <vt:lpstr>KROKİYE GÖRE DÜZENLENEN ALANDAKİ UYGULAMALAR BÖLÜMÜ(ek-3)</vt:lpstr>
      <vt:lpstr>KROKİYE GÖRE DÜZENLENEN ALANDAKİ UYGULAMALAR BÖLÜMÜ(ek-3)</vt:lpstr>
      <vt:lpstr>KROKİYE GÖRE DÜZENLENEN ALANDAKİ UYGULAMALAR BÖLÜMÜ(ek-3)</vt:lpstr>
      <vt:lpstr>SÜRÜŞ BECERİSİ VE TRAFİK ALGISINA YÖNELİK DAVRANIŞLAR BÖLÜMÜ (ek-3)</vt:lpstr>
      <vt:lpstr>SÜRÜŞ BECERİSİ VE TRAFİK ALGISINA YÖNELİK DAVRANIŞLAR BÖLÜMÜ (ek-3)</vt:lpstr>
      <vt:lpstr>SÜRÜŞ BECERİSİ VE TRAFİK ALGISINA YÖNELİK DAVRANIŞLAR BÖLÜMÜ (ek-3)</vt:lpstr>
      <vt:lpstr>SÜRÜŞ BECERİSİ VE TRAFİK ALGISINA YÖNELİK DAVRANIŞLAR BÖLÜMÜ (ek-3)</vt:lpstr>
      <vt:lpstr>SÜRÜŞ BECERİSİ VE TRAFİK ALGISINA YÖNELİK DAVRANIŞLAR BÖLÜMÜ (ek-3)</vt:lpstr>
      <vt:lpstr>EK-4:  B, BE, C1, C1E, C, CE, D1, D1E, D, DE, F SINIFLARI</vt:lpstr>
      <vt:lpstr>ARAÇ BİLGİSİ SORGULAMA BÖLÜMÜ (EK-4)</vt:lpstr>
      <vt:lpstr>SÜRÜŞ BECERİSİ VE TRAFİK ALGISINA YÖNELİK DAVRANIŞLAR BÖLÜMÜ (EK-4)</vt:lpstr>
      <vt:lpstr>SÜRÜŞ BECERİSİ VE TRAFİK ALGISINA YÖNELİK DAVRANIŞLAR BÖLÜMÜ (EK-4)</vt:lpstr>
      <vt:lpstr>SÜRÜŞ BECERİSİ VE TRAFİK ALGISINA YÖNELİK DAVRANIŞLAR BÖLÜMÜ (EK-4)</vt:lpstr>
      <vt:lpstr>SÜRÜŞ BECERİSİ VE TRAFİK ALGISINA YÖNELİK DAVRANIŞLAR BÖLÜMÜ (EK-4)</vt:lpstr>
      <vt:lpstr>SÜRÜŞ BECERİSİ VE TRAFİK ALGISINA YÖNELİK DAVRANIŞLAR BÖLÜMÜ (EK-4)</vt:lpstr>
      <vt:lpstr>SÜRÜŞ BECERİSİ VE TRAFİK ALGISINA YÖNELİK DAVRANIŞLAR BÖLÜMÜ (EK-4)</vt:lpstr>
      <vt:lpstr>SÜRÜŞ BECERİSİ VE TRAFİK ALGISINA YÖNELİK DAVRANIŞLAR BÖLÜMÜ (EK-4)</vt:lpstr>
      <vt:lpstr>SÜRÜŞ BECERİSİ VE TRAFİK ALGISINA YÖNELİK DAVRANIŞLAR BÖLÜMÜ (EK-4)</vt:lpstr>
      <vt:lpstr>SÜRÜŞ BECERİSİ VE TRAFİK ALGISINA YÖNELİK DAVRANIŞLAR BÖLÜMÜ (EK-4)</vt:lpstr>
      <vt:lpstr>SÜRÜŞ BECERİSİ VE TRAFİK ALGISINA YÖNELİK DAVRANIŞLAR BÖLÜMÜ (EK-4)</vt:lpstr>
      <vt:lpstr>SÜRÜŞ BECERİSİ VE TRAFİK ALGISINA YÖNELİK DAVRANIŞLAR BÖLÜMÜ (EK-4)</vt:lpstr>
      <vt:lpstr>SÜRÜŞ BECERİSİ VE TRAFİK ALGISINA YÖNELİK DAVRANIŞLAR BÖLÜMÜ (EK-4)</vt:lpstr>
      <vt:lpstr>Slayt 39</vt:lpstr>
      <vt:lpstr>ADAYLARDAN SIK GELEN ŞİKAYETLER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DİREKSİYON EĞİTİMİ DERSİ SINAV DEĞERLENDİRME FORMU </dc:title>
  <dc:creator>wın7</dc:creator>
  <cp:lastModifiedBy>casper</cp:lastModifiedBy>
  <cp:revision>41</cp:revision>
  <dcterms:created xsi:type="dcterms:W3CDTF">2016-01-12T22:34:10Z</dcterms:created>
  <dcterms:modified xsi:type="dcterms:W3CDTF">2016-01-14T08:20:43Z</dcterms:modified>
</cp:coreProperties>
</file>